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sldIdLst>
    <p:sldId id="259" r:id="rId2"/>
    <p:sldId id="339" r:id="rId3"/>
    <p:sldId id="261" r:id="rId4"/>
    <p:sldId id="342" r:id="rId5"/>
    <p:sldId id="343" r:id="rId6"/>
    <p:sldId id="341" r:id="rId7"/>
    <p:sldId id="344" r:id="rId8"/>
    <p:sldId id="345" r:id="rId9"/>
    <p:sldId id="346" r:id="rId10"/>
    <p:sldId id="347" r:id="rId11"/>
    <p:sldId id="348" r:id="rId12"/>
    <p:sldId id="350" r:id="rId13"/>
    <p:sldId id="359" r:id="rId14"/>
    <p:sldId id="340" r:id="rId15"/>
    <p:sldId id="352" r:id="rId16"/>
    <p:sldId id="353" r:id="rId17"/>
    <p:sldId id="354" r:id="rId18"/>
    <p:sldId id="262" r:id="rId19"/>
    <p:sldId id="360" r:id="rId20"/>
    <p:sldId id="361" r:id="rId21"/>
    <p:sldId id="362" r:id="rId22"/>
    <p:sldId id="305" r:id="rId23"/>
    <p:sldId id="302" r:id="rId24"/>
    <p:sldId id="328" r:id="rId25"/>
    <p:sldId id="356" r:id="rId26"/>
    <p:sldId id="357" r:id="rId27"/>
    <p:sldId id="358" r:id="rId28"/>
    <p:sldId id="316" r:id="rId29"/>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92832F5-EA01-48E5-B403-87E193F50680}">
          <p14:sldIdLst>
            <p14:sldId id="259"/>
          </p14:sldIdLst>
        </p14:section>
        <p14:section name="Projektübersicht" id="{087866C3-7028-482C-8D34-6BF5363FBD75}">
          <p14:sldIdLst>
            <p14:sldId id="339"/>
            <p14:sldId id="261"/>
            <p14:sldId id="342"/>
            <p14:sldId id="343"/>
            <p14:sldId id="341"/>
            <p14:sldId id="344"/>
            <p14:sldId id="345"/>
            <p14:sldId id="346"/>
            <p14:sldId id="347"/>
            <p14:sldId id="348"/>
            <p14:sldId id="350"/>
            <p14:sldId id="359"/>
            <p14:sldId id="340"/>
            <p14:sldId id="352"/>
            <p14:sldId id="353"/>
            <p14:sldId id="354"/>
          </p14:sldIdLst>
        </p14:section>
        <p14:section name="Statusaktualisierung" id="{521DEF98-8796-4632-831A-16252E9A6054}">
          <p14:sldIdLst>
            <p14:sldId id="262"/>
            <p14:sldId id="360"/>
            <p14:sldId id="361"/>
            <p14:sldId id="362"/>
          </p14:sldIdLst>
        </p14:section>
        <p14:section name="Zeitachse" id="{CF24EBA6-C924-424D-AC31-A4B9992A87E0}">
          <p14:sldIdLst/>
        </p14:section>
        <p14:section name="Nächste Schritte und Aufgaben" id="{C24C98EC-938D-4034-8DB8-5E8DBF16E3CB}">
          <p14:sldIdLst>
            <p14:sldId id="305"/>
          </p14:sldIdLst>
        </p14:section>
        <p14:section name="Anhang" id="{E35CCD6A-2288-476E-BC93-C75323AE1F32}">
          <p14:sldIdLst>
            <p14:sldId id="302"/>
            <p14:sldId id="328"/>
            <p14:sldId id="356"/>
            <p14:sldId id="357"/>
            <p14:sldId id="358"/>
            <p14:sldId id="3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02" autoAdjust="0"/>
    <p:restoredTop sz="88187" autoAdjust="0"/>
  </p:normalViewPr>
  <p:slideViewPr>
    <p:cSldViewPr>
      <p:cViewPr>
        <p:scale>
          <a:sx n="99" d="100"/>
          <a:sy n="99" d="100"/>
        </p:scale>
        <p:origin x="-648" y="80"/>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75BB5-4BE3-4E06-B2B3-AAA3D107C1A8}" type="doc">
      <dgm:prSet loTypeId="urn:microsoft.com/office/officeart/2005/8/layout/radial5" loCatId="relationship" qsTypeId="urn:microsoft.com/office/officeart/2005/8/quickstyle/simple3" qsCatId="simple" csTypeId="urn:microsoft.com/office/officeart/2005/8/colors/accent0_3" csCatId="mainScheme" phldr="1"/>
      <dgm:spPr/>
      <dgm:t>
        <a:bodyPr/>
        <a:lstStyle/>
        <a:p>
          <a:endParaRPr lang="de-DE"/>
        </a:p>
      </dgm:t>
    </dgm:pt>
    <dgm:pt modelId="{D3864EA6-13E7-440F-948B-8118F5878A44}">
      <dgm:prSet phldrT="[Text]" custT="1"/>
      <dgm:spPr/>
      <dgm:t>
        <a:bodyPr/>
        <a:lstStyle/>
        <a:p>
          <a:r>
            <a:rPr lang="de-DE" sz="1400" dirty="0" smtClean="0"/>
            <a:t>Sponsoring-optionen für Kooperation-partner</a:t>
          </a:r>
          <a:endParaRPr lang="de-DE" sz="1400" dirty="0"/>
        </a:p>
      </dgm:t>
    </dgm:pt>
    <dgm:pt modelId="{5F920266-1B6A-4D7D-8C8B-D20E2934BF67}" type="parTrans" cxnId="{7834DFDC-DD97-4D0F-B547-27AB53428B4B}">
      <dgm:prSet/>
      <dgm:spPr/>
      <dgm:t>
        <a:bodyPr/>
        <a:lstStyle/>
        <a:p>
          <a:endParaRPr lang="de-DE"/>
        </a:p>
      </dgm:t>
    </dgm:pt>
    <dgm:pt modelId="{F4FE127A-F33D-4F59-961D-A505D5A781EE}" type="sibTrans" cxnId="{7834DFDC-DD97-4D0F-B547-27AB53428B4B}">
      <dgm:prSet/>
      <dgm:spPr/>
      <dgm:t>
        <a:bodyPr/>
        <a:lstStyle/>
        <a:p>
          <a:endParaRPr lang="de-DE"/>
        </a:p>
      </dgm:t>
    </dgm:pt>
    <dgm:pt modelId="{813DB034-1CFA-4CE1-8536-6BC256192226}">
      <dgm:prSet phldrT="[Text]" custT="1"/>
      <dgm:spPr/>
      <dgm:t>
        <a:bodyPr/>
        <a:lstStyle/>
        <a:p>
          <a:r>
            <a:rPr lang="de-DE" sz="1300" dirty="0" smtClean="0"/>
            <a:t>Präsenz auf Abend-</a:t>
          </a:r>
          <a:r>
            <a:rPr lang="de-DE" sz="1300" dirty="0" err="1" smtClean="0"/>
            <a:t>veranstaltun</a:t>
          </a:r>
          <a:r>
            <a:rPr lang="de-DE" sz="1300" dirty="0" smtClean="0"/>
            <a:t>-gen</a:t>
          </a:r>
          <a:endParaRPr lang="de-DE" sz="1300" dirty="0"/>
        </a:p>
      </dgm:t>
    </dgm:pt>
    <dgm:pt modelId="{ED3CCD02-8D75-4A08-AD85-C5F828B29313}" type="parTrans" cxnId="{41966F54-3C25-450E-8104-04B2B9165959}">
      <dgm:prSet/>
      <dgm:spPr/>
      <dgm:t>
        <a:bodyPr/>
        <a:lstStyle/>
        <a:p>
          <a:endParaRPr lang="de-DE"/>
        </a:p>
      </dgm:t>
    </dgm:pt>
    <dgm:pt modelId="{F3516F2D-4619-4753-A81E-130803DFBFC7}" type="sibTrans" cxnId="{41966F54-3C25-450E-8104-04B2B9165959}">
      <dgm:prSet/>
      <dgm:spPr/>
      <dgm:t>
        <a:bodyPr/>
        <a:lstStyle/>
        <a:p>
          <a:endParaRPr lang="de-DE"/>
        </a:p>
      </dgm:t>
    </dgm:pt>
    <dgm:pt modelId="{14E5A95F-9DC9-4E33-B709-14C57323ACAA}">
      <dgm:prSet phldrT="[Text]" custT="1"/>
      <dgm:spPr/>
      <dgm:t>
        <a:bodyPr/>
        <a:lstStyle/>
        <a:p>
          <a:r>
            <a:rPr lang="de-DE" sz="1500" dirty="0" smtClean="0"/>
            <a:t>Präsenz im Imagefilm zur Tour und in </a:t>
          </a:r>
          <a:r>
            <a:rPr lang="de-DE" sz="1500" dirty="0" err="1" smtClean="0"/>
            <a:t>Fotodoku-mentation</a:t>
          </a:r>
          <a:endParaRPr lang="de-DE" sz="1500" dirty="0"/>
        </a:p>
      </dgm:t>
    </dgm:pt>
    <dgm:pt modelId="{CFE62A0D-AFCB-42FF-A2F7-4127DE6E4A06}" type="parTrans" cxnId="{B78770BC-227B-404F-8185-2F70ECA32605}">
      <dgm:prSet/>
      <dgm:spPr/>
      <dgm:t>
        <a:bodyPr/>
        <a:lstStyle/>
        <a:p>
          <a:endParaRPr lang="de-DE"/>
        </a:p>
      </dgm:t>
    </dgm:pt>
    <dgm:pt modelId="{87455A86-154D-4572-BF6D-F5FEBED08194}" type="sibTrans" cxnId="{B78770BC-227B-404F-8185-2F70ECA32605}">
      <dgm:prSet/>
      <dgm:spPr/>
      <dgm:t>
        <a:bodyPr/>
        <a:lstStyle/>
        <a:p>
          <a:endParaRPr lang="de-DE"/>
        </a:p>
      </dgm:t>
    </dgm:pt>
    <dgm:pt modelId="{9A038BAD-1DAA-4E08-AF5C-7A535C3A31A3}">
      <dgm:prSet phldrT="[Text]" custT="1"/>
      <dgm:spPr/>
      <dgm:t>
        <a:bodyPr/>
        <a:lstStyle/>
        <a:p>
          <a:r>
            <a:rPr lang="de-DE" sz="1400" dirty="0" smtClean="0"/>
            <a:t>Präsenz bei Siegerehrung am 15. Sept. mit Prämierung der Sieger</a:t>
          </a:r>
          <a:endParaRPr lang="de-DE" sz="1400" dirty="0"/>
        </a:p>
      </dgm:t>
    </dgm:pt>
    <dgm:pt modelId="{E1D6882F-7F41-4B9B-8326-079D0B7775D3}" type="parTrans" cxnId="{F67B8136-3A2B-408C-9570-C50B3786C6D1}">
      <dgm:prSet/>
      <dgm:spPr/>
      <dgm:t>
        <a:bodyPr/>
        <a:lstStyle/>
        <a:p>
          <a:endParaRPr lang="de-DE"/>
        </a:p>
      </dgm:t>
    </dgm:pt>
    <dgm:pt modelId="{BF904E21-59DA-42DB-BE7C-359EAF11BFDB}" type="sibTrans" cxnId="{F67B8136-3A2B-408C-9570-C50B3786C6D1}">
      <dgm:prSet/>
      <dgm:spPr/>
      <dgm:t>
        <a:bodyPr/>
        <a:lstStyle/>
        <a:p>
          <a:endParaRPr lang="de-DE"/>
        </a:p>
      </dgm:t>
    </dgm:pt>
    <dgm:pt modelId="{C2B16F5E-4FD9-4E6C-984C-5FB34252F788}">
      <dgm:prSet phldrT="[Text]" custT="1"/>
      <dgm:spPr/>
      <dgm:t>
        <a:bodyPr/>
        <a:lstStyle/>
        <a:p>
          <a:r>
            <a:rPr lang="de-DE" sz="1400" dirty="0" err="1" smtClean="0"/>
            <a:t>Kommuni-kationsmittel</a:t>
          </a:r>
          <a:r>
            <a:rPr lang="de-DE" sz="1400" dirty="0" smtClean="0"/>
            <a:t> (Print, Internet, </a:t>
          </a:r>
          <a:r>
            <a:rPr lang="de-DE" sz="1400" dirty="0" err="1" smtClean="0"/>
            <a:t>Social</a:t>
          </a:r>
          <a:r>
            <a:rPr lang="de-DE" sz="1400" dirty="0" smtClean="0"/>
            <a:t> Media etc.)</a:t>
          </a:r>
          <a:endParaRPr lang="de-DE" sz="1400" dirty="0"/>
        </a:p>
      </dgm:t>
    </dgm:pt>
    <dgm:pt modelId="{8F21B166-5620-46A8-A5DD-72EAE361E61D}" type="parTrans" cxnId="{F20E6E35-2EF6-49E1-BCE2-AF737813AC7F}">
      <dgm:prSet/>
      <dgm:spPr/>
      <dgm:t>
        <a:bodyPr/>
        <a:lstStyle/>
        <a:p>
          <a:endParaRPr lang="de-DE"/>
        </a:p>
      </dgm:t>
    </dgm:pt>
    <dgm:pt modelId="{D972BA52-9B06-4D48-9819-200C1326EA4D}" type="sibTrans" cxnId="{F20E6E35-2EF6-49E1-BCE2-AF737813AC7F}">
      <dgm:prSet/>
      <dgm:spPr/>
      <dgm:t>
        <a:bodyPr/>
        <a:lstStyle/>
        <a:p>
          <a:endParaRPr lang="de-DE"/>
        </a:p>
      </dgm:t>
    </dgm:pt>
    <dgm:pt modelId="{6461E40C-FAF1-4C11-9CA4-01B7756558A8}">
      <dgm:prSet phldrT="[Text]" custT="1"/>
      <dgm:spPr/>
      <dgm:t>
        <a:bodyPr lIns="0" tIns="0" rIns="0" bIns="0"/>
        <a:lstStyle/>
        <a:p>
          <a:r>
            <a:rPr lang="de-DE" sz="1300" spc="-10" baseline="0" dirty="0" smtClean="0"/>
            <a:t>Präsenz auf Startnummern und Banden-werbung, Team T-Shirts, Zieleinlauf etc.</a:t>
          </a:r>
          <a:endParaRPr lang="de-DE" sz="1300" spc="-10" baseline="0" dirty="0"/>
        </a:p>
      </dgm:t>
    </dgm:pt>
    <dgm:pt modelId="{3D67A8BA-4FB2-401F-A3C1-92132B645061}" type="sibTrans" cxnId="{5EBF790F-CC7C-4BBA-98A7-614FB5283795}">
      <dgm:prSet/>
      <dgm:spPr/>
      <dgm:t>
        <a:bodyPr/>
        <a:lstStyle/>
        <a:p>
          <a:endParaRPr lang="de-DE"/>
        </a:p>
      </dgm:t>
    </dgm:pt>
    <dgm:pt modelId="{5418FCE5-0AC2-479F-8F47-D35F7A60BD8D}" type="parTrans" cxnId="{5EBF790F-CC7C-4BBA-98A7-614FB5283795}">
      <dgm:prSet/>
      <dgm:spPr/>
      <dgm:t>
        <a:bodyPr/>
        <a:lstStyle/>
        <a:p>
          <a:endParaRPr lang="de-DE"/>
        </a:p>
      </dgm:t>
    </dgm:pt>
    <dgm:pt modelId="{EB09D521-9D02-4B4D-80CB-EB847731A63E}" type="pres">
      <dgm:prSet presAssocID="{19675BB5-4BE3-4E06-B2B3-AAA3D107C1A8}" presName="Name0" presStyleCnt="0">
        <dgm:presLayoutVars>
          <dgm:chMax val="1"/>
          <dgm:dir/>
          <dgm:animLvl val="ctr"/>
          <dgm:resizeHandles val="exact"/>
        </dgm:presLayoutVars>
      </dgm:prSet>
      <dgm:spPr/>
      <dgm:t>
        <a:bodyPr/>
        <a:lstStyle/>
        <a:p>
          <a:endParaRPr lang="de-DE"/>
        </a:p>
      </dgm:t>
    </dgm:pt>
    <dgm:pt modelId="{7ADCFBEC-172E-41BB-B545-FE2085E0B744}" type="pres">
      <dgm:prSet presAssocID="{D3864EA6-13E7-440F-948B-8118F5878A44}" presName="centerShape" presStyleLbl="node0" presStyleIdx="0" presStyleCnt="1" custScaleX="127383" custScaleY="127383"/>
      <dgm:spPr/>
      <dgm:t>
        <a:bodyPr/>
        <a:lstStyle/>
        <a:p>
          <a:endParaRPr lang="de-DE"/>
        </a:p>
      </dgm:t>
    </dgm:pt>
    <dgm:pt modelId="{E09D1B4B-09AE-4B1F-A409-CE344F8F9185}" type="pres">
      <dgm:prSet presAssocID="{ED3CCD02-8D75-4A08-AD85-C5F828B29313}" presName="parTrans" presStyleLbl="sibTrans2D1" presStyleIdx="0" presStyleCnt="5"/>
      <dgm:spPr/>
      <dgm:t>
        <a:bodyPr/>
        <a:lstStyle/>
        <a:p>
          <a:endParaRPr lang="de-DE"/>
        </a:p>
      </dgm:t>
    </dgm:pt>
    <dgm:pt modelId="{79A2186A-8429-4E95-A4D2-214813090081}" type="pres">
      <dgm:prSet presAssocID="{ED3CCD02-8D75-4A08-AD85-C5F828B29313}" presName="connectorText" presStyleLbl="sibTrans2D1" presStyleIdx="0" presStyleCnt="5"/>
      <dgm:spPr/>
      <dgm:t>
        <a:bodyPr/>
        <a:lstStyle/>
        <a:p>
          <a:endParaRPr lang="de-DE"/>
        </a:p>
      </dgm:t>
    </dgm:pt>
    <dgm:pt modelId="{60779230-642B-46DB-B5CA-FC2220C38859}" type="pres">
      <dgm:prSet presAssocID="{813DB034-1CFA-4CE1-8536-6BC256192226}" presName="node" presStyleLbl="node1" presStyleIdx="0" presStyleCnt="5" custScaleX="117603" custScaleY="117603">
        <dgm:presLayoutVars>
          <dgm:bulletEnabled val="1"/>
        </dgm:presLayoutVars>
      </dgm:prSet>
      <dgm:spPr/>
      <dgm:t>
        <a:bodyPr/>
        <a:lstStyle/>
        <a:p>
          <a:endParaRPr lang="de-DE"/>
        </a:p>
      </dgm:t>
    </dgm:pt>
    <dgm:pt modelId="{4873F644-A37B-4263-BDD3-7D4AECF93436}" type="pres">
      <dgm:prSet presAssocID="{5418FCE5-0AC2-479F-8F47-D35F7A60BD8D}" presName="parTrans" presStyleLbl="sibTrans2D1" presStyleIdx="1" presStyleCnt="5"/>
      <dgm:spPr/>
      <dgm:t>
        <a:bodyPr/>
        <a:lstStyle/>
        <a:p>
          <a:endParaRPr lang="de-DE"/>
        </a:p>
      </dgm:t>
    </dgm:pt>
    <dgm:pt modelId="{AF2E0478-D773-4966-9A95-8E70AD7139B7}" type="pres">
      <dgm:prSet presAssocID="{5418FCE5-0AC2-479F-8F47-D35F7A60BD8D}" presName="connectorText" presStyleLbl="sibTrans2D1" presStyleIdx="1" presStyleCnt="5"/>
      <dgm:spPr/>
      <dgm:t>
        <a:bodyPr/>
        <a:lstStyle/>
        <a:p>
          <a:endParaRPr lang="de-DE"/>
        </a:p>
      </dgm:t>
    </dgm:pt>
    <dgm:pt modelId="{8FE55D76-69B8-469D-BE4A-A0F9F69D5110}" type="pres">
      <dgm:prSet presAssocID="{6461E40C-FAF1-4C11-9CA4-01B7756558A8}" presName="node" presStyleLbl="node1" presStyleIdx="1" presStyleCnt="5" custScaleX="117603" custScaleY="117603">
        <dgm:presLayoutVars>
          <dgm:bulletEnabled val="1"/>
        </dgm:presLayoutVars>
      </dgm:prSet>
      <dgm:spPr/>
      <dgm:t>
        <a:bodyPr/>
        <a:lstStyle/>
        <a:p>
          <a:endParaRPr lang="de-DE"/>
        </a:p>
      </dgm:t>
    </dgm:pt>
    <dgm:pt modelId="{8999D690-D432-4F1A-B2AE-D98A61E6F24A}" type="pres">
      <dgm:prSet presAssocID="{CFE62A0D-AFCB-42FF-A2F7-4127DE6E4A06}" presName="parTrans" presStyleLbl="sibTrans2D1" presStyleIdx="2" presStyleCnt="5"/>
      <dgm:spPr/>
      <dgm:t>
        <a:bodyPr/>
        <a:lstStyle/>
        <a:p>
          <a:endParaRPr lang="de-DE"/>
        </a:p>
      </dgm:t>
    </dgm:pt>
    <dgm:pt modelId="{5E3992B2-2FF9-4710-BC5D-D3CABAC0944B}" type="pres">
      <dgm:prSet presAssocID="{CFE62A0D-AFCB-42FF-A2F7-4127DE6E4A06}" presName="connectorText" presStyleLbl="sibTrans2D1" presStyleIdx="2" presStyleCnt="5"/>
      <dgm:spPr/>
      <dgm:t>
        <a:bodyPr/>
        <a:lstStyle/>
        <a:p>
          <a:endParaRPr lang="de-DE"/>
        </a:p>
      </dgm:t>
    </dgm:pt>
    <dgm:pt modelId="{0B5562C5-56E9-4F94-AD9A-09B6AA6E206F}" type="pres">
      <dgm:prSet presAssocID="{14E5A95F-9DC9-4E33-B709-14C57323ACAA}" presName="node" presStyleLbl="node1" presStyleIdx="2" presStyleCnt="5" custScaleX="117603" custScaleY="117603">
        <dgm:presLayoutVars>
          <dgm:bulletEnabled val="1"/>
        </dgm:presLayoutVars>
      </dgm:prSet>
      <dgm:spPr/>
      <dgm:t>
        <a:bodyPr/>
        <a:lstStyle/>
        <a:p>
          <a:endParaRPr lang="de-DE"/>
        </a:p>
      </dgm:t>
    </dgm:pt>
    <dgm:pt modelId="{FB0FDE60-5A66-47CD-855C-10B0ABFAFF6D}" type="pres">
      <dgm:prSet presAssocID="{E1D6882F-7F41-4B9B-8326-079D0B7775D3}" presName="parTrans" presStyleLbl="sibTrans2D1" presStyleIdx="3" presStyleCnt="5"/>
      <dgm:spPr/>
      <dgm:t>
        <a:bodyPr/>
        <a:lstStyle/>
        <a:p>
          <a:endParaRPr lang="de-DE"/>
        </a:p>
      </dgm:t>
    </dgm:pt>
    <dgm:pt modelId="{D9C29361-9907-4AA5-9D4C-465D8E4516DA}" type="pres">
      <dgm:prSet presAssocID="{E1D6882F-7F41-4B9B-8326-079D0B7775D3}" presName="connectorText" presStyleLbl="sibTrans2D1" presStyleIdx="3" presStyleCnt="5"/>
      <dgm:spPr/>
      <dgm:t>
        <a:bodyPr/>
        <a:lstStyle/>
        <a:p>
          <a:endParaRPr lang="de-DE"/>
        </a:p>
      </dgm:t>
    </dgm:pt>
    <dgm:pt modelId="{492A8904-4F29-41B2-8DF6-9E5DB43B598E}" type="pres">
      <dgm:prSet presAssocID="{9A038BAD-1DAA-4E08-AF5C-7A535C3A31A3}" presName="node" presStyleLbl="node1" presStyleIdx="3" presStyleCnt="5" custScaleX="117603" custScaleY="117603">
        <dgm:presLayoutVars>
          <dgm:bulletEnabled val="1"/>
        </dgm:presLayoutVars>
      </dgm:prSet>
      <dgm:spPr/>
      <dgm:t>
        <a:bodyPr/>
        <a:lstStyle/>
        <a:p>
          <a:endParaRPr lang="de-DE"/>
        </a:p>
      </dgm:t>
    </dgm:pt>
    <dgm:pt modelId="{470BEB95-5498-4076-A7AD-52EA2D6058A0}" type="pres">
      <dgm:prSet presAssocID="{8F21B166-5620-46A8-A5DD-72EAE361E61D}" presName="parTrans" presStyleLbl="sibTrans2D1" presStyleIdx="4" presStyleCnt="5"/>
      <dgm:spPr/>
      <dgm:t>
        <a:bodyPr/>
        <a:lstStyle/>
        <a:p>
          <a:endParaRPr lang="de-DE"/>
        </a:p>
      </dgm:t>
    </dgm:pt>
    <dgm:pt modelId="{8C992717-B056-4E89-850B-547F00D86B47}" type="pres">
      <dgm:prSet presAssocID="{8F21B166-5620-46A8-A5DD-72EAE361E61D}" presName="connectorText" presStyleLbl="sibTrans2D1" presStyleIdx="4" presStyleCnt="5"/>
      <dgm:spPr/>
      <dgm:t>
        <a:bodyPr/>
        <a:lstStyle/>
        <a:p>
          <a:endParaRPr lang="de-DE"/>
        </a:p>
      </dgm:t>
    </dgm:pt>
    <dgm:pt modelId="{A0AE6ABD-EFF8-41C2-907C-790C07DF522C}" type="pres">
      <dgm:prSet presAssocID="{C2B16F5E-4FD9-4E6C-984C-5FB34252F788}" presName="node" presStyleLbl="node1" presStyleIdx="4" presStyleCnt="5" custScaleX="117603" custScaleY="117603">
        <dgm:presLayoutVars>
          <dgm:bulletEnabled val="1"/>
        </dgm:presLayoutVars>
      </dgm:prSet>
      <dgm:spPr/>
      <dgm:t>
        <a:bodyPr/>
        <a:lstStyle/>
        <a:p>
          <a:endParaRPr lang="de-DE"/>
        </a:p>
      </dgm:t>
    </dgm:pt>
  </dgm:ptLst>
  <dgm:cxnLst>
    <dgm:cxn modelId="{5EBF790F-CC7C-4BBA-98A7-614FB5283795}" srcId="{D3864EA6-13E7-440F-948B-8118F5878A44}" destId="{6461E40C-FAF1-4C11-9CA4-01B7756558A8}" srcOrd="1" destOrd="0" parTransId="{5418FCE5-0AC2-479F-8F47-D35F7A60BD8D}" sibTransId="{3D67A8BA-4FB2-401F-A3C1-92132B645061}"/>
    <dgm:cxn modelId="{F774DF18-D55F-254D-8615-61D12861E13B}" type="presOf" srcId="{6461E40C-FAF1-4C11-9CA4-01B7756558A8}" destId="{8FE55D76-69B8-469D-BE4A-A0F9F69D5110}" srcOrd="0" destOrd="0" presId="urn:microsoft.com/office/officeart/2005/8/layout/radial5"/>
    <dgm:cxn modelId="{79E448A0-BB96-7D4F-ADA0-D2C03EE699A7}" type="presOf" srcId="{CFE62A0D-AFCB-42FF-A2F7-4127DE6E4A06}" destId="{5E3992B2-2FF9-4710-BC5D-D3CABAC0944B}" srcOrd="1" destOrd="0" presId="urn:microsoft.com/office/officeart/2005/8/layout/radial5"/>
    <dgm:cxn modelId="{E015E9C7-B097-8840-904A-620B9EA0DAD1}" type="presOf" srcId="{8F21B166-5620-46A8-A5DD-72EAE361E61D}" destId="{8C992717-B056-4E89-850B-547F00D86B47}" srcOrd="1" destOrd="0" presId="urn:microsoft.com/office/officeart/2005/8/layout/radial5"/>
    <dgm:cxn modelId="{BD36262C-A52C-2145-A255-DDA480237002}" type="presOf" srcId="{E1D6882F-7F41-4B9B-8326-079D0B7775D3}" destId="{FB0FDE60-5A66-47CD-855C-10B0ABFAFF6D}" srcOrd="0" destOrd="0" presId="urn:microsoft.com/office/officeart/2005/8/layout/radial5"/>
    <dgm:cxn modelId="{AB1F24A1-AC46-754A-BE5D-9D7173ECF2EF}" type="presOf" srcId="{9A038BAD-1DAA-4E08-AF5C-7A535C3A31A3}" destId="{492A8904-4F29-41B2-8DF6-9E5DB43B598E}" srcOrd="0" destOrd="0" presId="urn:microsoft.com/office/officeart/2005/8/layout/radial5"/>
    <dgm:cxn modelId="{F3110D93-D770-9544-A0B8-8B2A511F0B34}" type="presOf" srcId="{D3864EA6-13E7-440F-948B-8118F5878A44}" destId="{7ADCFBEC-172E-41BB-B545-FE2085E0B744}" srcOrd="0" destOrd="0" presId="urn:microsoft.com/office/officeart/2005/8/layout/radial5"/>
    <dgm:cxn modelId="{F6FB067E-B82D-1740-A9A4-734DA4A6101E}" type="presOf" srcId="{E1D6882F-7F41-4B9B-8326-079D0B7775D3}" destId="{D9C29361-9907-4AA5-9D4C-465D8E4516DA}" srcOrd="1" destOrd="0" presId="urn:microsoft.com/office/officeart/2005/8/layout/radial5"/>
    <dgm:cxn modelId="{7834DFDC-DD97-4D0F-B547-27AB53428B4B}" srcId="{19675BB5-4BE3-4E06-B2B3-AAA3D107C1A8}" destId="{D3864EA6-13E7-440F-948B-8118F5878A44}" srcOrd="0" destOrd="0" parTransId="{5F920266-1B6A-4D7D-8C8B-D20E2934BF67}" sibTransId="{F4FE127A-F33D-4F59-961D-A505D5A781EE}"/>
    <dgm:cxn modelId="{01340680-CE0F-0F4A-AA74-172925FD4096}" type="presOf" srcId="{19675BB5-4BE3-4E06-B2B3-AAA3D107C1A8}" destId="{EB09D521-9D02-4B4D-80CB-EB847731A63E}" srcOrd="0" destOrd="0" presId="urn:microsoft.com/office/officeart/2005/8/layout/radial5"/>
    <dgm:cxn modelId="{7B821358-DE2D-FE40-B16F-193B947B0E87}" type="presOf" srcId="{8F21B166-5620-46A8-A5DD-72EAE361E61D}" destId="{470BEB95-5498-4076-A7AD-52EA2D6058A0}" srcOrd="0" destOrd="0" presId="urn:microsoft.com/office/officeart/2005/8/layout/radial5"/>
    <dgm:cxn modelId="{F20E6E35-2EF6-49E1-BCE2-AF737813AC7F}" srcId="{D3864EA6-13E7-440F-948B-8118F5878A44}" destId="{C2B16F5E-4FD9-4E6C-984C-5FB34252F788}" srcOrd="4" destOrd="0" parTransId="{8F21B166-5620-46A8-A5DD-72EAE361E61D}" sibTransId="{D972BA52-9B06-4D48-9819-200C1326EA4D}"/>
    <dgm:cxn modelId="{6F9229EA-E310-C540-9104-BA4C6EA30179}" type="presOf" srcId="{5418FCE5-0AC2-479F-8F47-D35F7A60BD8D}" destId="{AF2E0478-D773-4966-9A95-8E70AD7139B7}" srcOrd="1" destOrd="0" presId="urn:microsoft.com/office/officeart/2005/8/layout/radial5"/>
    <dgm:cxn modelId="{38229AAC-41B7-F345-802A-BDB6D2C8D55A}" type="presOf" srcId="{ED3CCD02-8D75-4A08-AD85-C5F828B29313}" destId="{79A2186A-8429-4E95-A4D2-214813090081}" srcOrd="1" destOrd="0" presId="urn:microsoft.com/office/officeart/2005/8/layout/radial5"/>
    <dgm:cxn modelId="{6B69939A-C1EA-B342-BF59-26C0D96684C1}" type="presOf" srcId="{813DB034-1CFA-4CE1-8536-6BC256192226}" destId="{60779230-642B-46DB-B5CA-FC2220C38859}" srcOrd="0" destOrd="0" presId="urn:microsoft.com/office/officeart/2005/8/layout/radial5"/>
    <dgm:cxn modelId="{41966F54-3C25-450E-8104-04B2B9165959}" srcId="{D3864EA6-13E7-440F-948B-8118F5878A44}" destId="{813DB034-1CFA-4CE1-8536-6BC256192226}" srcOrd="0" destOrd="0" parTransId="{ED3CCD02-8D75-4A08-AD85-C5F828B29313}" sibTransId="{F3516F2D-4619-4753-A81E-130803DFBFC7}"/>
    <dgm:cxn modelId="{B78770BC-227B-404F-8185-2F70ECA32605}" srcId="{D3864EA6-13E7-440F-948B-8118F5878A44}" destId="{14E5A95F-9DC9-4E33-B709-14C57323ACAA}" srcOrd="2" destOrd="0" parTransId="{CFE62A0D-AFCB-42FF-A2F7-4127DE6E4A06}" sibTransId="{87455A86-154D-4572-BF6D-F5FEBED08194}"/>
    <dgm:cxn modelId="{638E1350-396B-8247-B464-EFB367A71511}" type="presOf" srcId="{14E5A95F-9DC9-4E33-B709-14C57323ACAA}" destId="{0B5562C5-56E9-4F94-AD9A-09B6AA6E206F}" srcOrd="0" destOrd="0" presId="urn:microsoft.com/office/officeart/2005/8/layout/radial5"/>
    <dgm:cxn modelId="{F67B8136-3A2B-408C-9570-C50B3786C6D1}" srcId="{D3864EA6-13E7-440F-948B-8118F5878A44}" destId="{9A038BAD-1DAA-4E08-AF5C-7A535C3A31A3}" srcOrd="3" destOrd="0" parTransId="{E1D6882F-7F41-4B9B-8326-079D0B7775D3}" sibTransId="{BF904E21-59DA-42DB-BE7C-359EAF11BFDB}"/>
    <dgm:cxn modelId="{6BAD9DAE-FA1A-E449-ADA3-25F329E92C97}" type="presOf" srcId="{5418FCE5-0AC2-479F-8F47-D35F7A60BD8D}" destId="{4873F644-A37B-4263-BDD3-7D4AECF93436}" srcOrd="0" destOrd="0" presId="urn:microsoft.com/office/officeart/2005/8/layout/radial5"/>
    <dgm:cxn modelId="{1398C91F-256C-7F41-A105-89DA048D12A6}" type="presOf" srcId="{ED3CCD02-8D75-4A08-AD85-C5F828B29313}" destId="{E09D1B4B-09AE-4B1F-A409-CE344F8F9185}" srcOrd="0" destOrd="0" presId="urn:microsoft.com/office/officeart/2005/8/layout/radial5"/>
    <dgm:cxn modelId="{8F3E223C-62FC-1941-8873-8BF7BEFAA662}" type="presOf" srcId="{C2B16F5E-4FD9-4E6C-984C-5FB34252F788}" destId="{A0AE6ABD-EFF8-41C2-907C-790C07DF522C}" srcOrd="0" destOrd="0" presId="urn:microsoft.com/office/officeart/2005/8/layout/radial5"/>
    <dgm:cxn modelId="{13496C76-B215-924F-9B8B-E21031E602F6}" type="presOf" srcId="{CFE62A0D-AFCB-42FF-A2F7-4127DE6E4A06}" destId="{8999D690-D432-4F1A-B2AE-D98A61E6F24A}" srcOrd="0" destOrd="0" presId="urn:microsoft.com/office/officeart/2005/8/layout/radial5"/>
    <dgm:cxn modelId="{990B3AC0-9586-F04A-95FC-25874DD7E31F}" type="presParOf" srcId="{EB09D521-9D02-4B4D-80CB-EB847731A63E}" destId="{7ADCFBEC-172E-41BB-B545-FE2085E0B744}" srcOrd="0" destOrd="0" presId="urn:microsoft.com/office/officeart/2005/8/layout/radial5"/>
    <dgm:cxn modelId="{DBF757AE-879F-4F4C-A6CC-95586E337AA1}" type="presParOf" srcId="{EB09D521-9D02-4B4D-80CB-EB847731A63E}" destId="{E09D1B4B-09AE-4B1F-A409-CE344F8F9185}" srcOrd="1" destOrd="0" presId="urn:microsoft.com/office/officeart/2005/8/layout/radial5"/>
    <dgm:cxn modelId="{E1BCF155-2D8C-704A-8C49-B3810BF2DE11}" type="presParOf" srcId="{E09D1B4B-09AE-4B1F-A409-CE344F8F9185}" destId="{79A2186A-8429-4E95-A4D2-214813090081}" srcOrd="0" destOrd="0" presId="urn:microsoft.com/office/officeart/2005/8/layout/radial5"/>
    <dgm:cxn modelId="{8131B76E-ACAD-F247-969E-62BF537498EE}" type="presParOf" srcId="{EB09D521-9D02-4B4D-80CB-EB847731A63E}" destId="{60779230-642B-46DB-B5CA-FC2220C38859}" srcOrd="2" destOrd="0" presId="urn:microsoft.com/office/officeart/2005/8/layout/radial5"/>
    <dgm:cxn modelId="{5D78912B-37CD-C544-BA74-09989545D95A}" type="presParOf" srcId="{EB09D521-9D02-4B4D-80CB-EB847731A63E}" destId="{4873F644-A37B-4263-BDD3-7D4AECF93436}" srcOrd="3" destOrd="0" presId="urn:microsoft.com/office/officeart/2005/8/layout/radial5"/>
    <dgm:cxn modelId="{5EBCC7CC-EF77-804C-8F48-422FC2F6741C}" type="presParOf" srcId="{4873F644-A37B-4263-BDD3-7D4AECF93436}" destId="{AF2E0478-D773-4966-9A95-8E70AD7139B7}" srcOrd="0" destOrd="0" presId="urn:microsoft.com/office/officeart/2005/8/layout/radial5"/>
    <dgm:cxn modelId="{EDEE129F-5C47-CA43-9BB6-413D8E82C95A}" type="presParOf" srcId="{EB09D521-9D02-4B4D-80CB-EB847731A63E}" destId="{8FE55D76-69B8-469D-BE4A-A0F9F69D5110}" srcOrd="4" destOrd="0" presId="urn:microsoft.com/office/officeart/2005/8/layout/radial5"/>
    <dgm:cxn modelId="{0D53C723-A085-BC41-8E97-02A63D9559B8}" type="presParOf" srcId="{EB09D521-9D02-4B4D-80CB-EB847731A63E}" destId="{8999D690-D432-4F1A-B2AE-D98A61E6F24A}" srcOrd="5" destOrd="0" presId="urn:microsoft.com/office/officeart/2005/8/layout/radial5"/>
    <dgm:cxn modelId="{C2F6896B-1C37-D84F-ADD3-3EE488A17801}" type="presParOf" srcId="{8999D690-D432-4F1A-B2AE-D98A61E6F24A}" destId="{5E3992B2-2FF9-4710-BC5D-D3CABAC0944B}" srcOrd="0" destOrd="0" presId="urn:microsoft.com/office/officeart/2005/8/layout/radial5"/>
    <dgm:cxn modelId="{8A3DAED7-CC78-0B45-8480-3C8B91AC8678}" type="presParOf" srcId="{EB09D521-9D02-4B4D-80CB-EB847731A63E}" destId="{0B5562C5-56E9-4F94-AD9A-09B6AA6E206F}" srcOrd="6" destOrd="0" presId="urn:microsoft.com/office/officeart/2005/8/layout/radial5"/>
    <dgm:cxn modelId="{A78BA255-D742-7141-8E8B-DAE2148FAF51}" type="presParOf" srcId="{EB09D521-9D02-4B4D-80CB-EB847731A63E}" destId="{FB0FDE60-5A66-47CD-855C-10B0ABFAFF6D}" srcOrd="7" destOrd="0" presId="urn:microsoft.com/office/officeart/2005/8/layout/radial5"/>
    <dgm:cxn modelId="{903D01CE-FB14-214F-8C73-9EB5A9045F2F}" type="presParOf" srcId="{FB0FDE60-5A66-47CD-855C-10B0ABFAFF6D}" destId="{D9C29361-9907-4AA5-9D4C-465D8E4516DA}" srcOrd="0" destOrd="0" presId="urn:microsoft.com/office/officeart/2005/8/layout/radial5"/>
    <dgm:cxn modelId="{EDF1298E-BF85-2346-8607-7BA0CA9148D6}" type="presParOf" srcId="{EB09D521-9D02-4B4D-80CB-EB847731A63E}" destId="{492A8904-4F29-41B2-8DF6-9E5DB43B598E}" srcOrd="8" destOrd="0" presId="urn:microsoft.com/office/officeart/2005/8/layout/radial5"/>
    <dgm:cxn modelId="{7539779F-3FC5-5340-BF18-0FBB76C360E5}" type="presParOf" srcId="{EB09D521-9D02-4B4D-80CB-EB847731A63E}" destId="{470BEB95-5498-4076-A7AD-52EA2D6058A0}" srcOrd="9" destOrd="0" presId="urn:microsoft.com/office/officeart/2005/8/layout/radial5"/>
    <dgm:cxn modelId="{77DAB47D-D209-A54B-BA8F-F2E054323CF2}" type="presParOf" srcId="{470BEB95-5498-4076-A7AD-52EA2D6058A0}" destId="{8C992717-B056-4E89-850B-547F00D86B47}" srcOrd="0" destOrd="0" presId="urn:microsoft.com/office/officeart/2005/8/layout/radial5"/>
    <dgm:cxn modelId="{29E1B4D8-01CD-104A-9AE2-6950BC0004E5}" type="presParOf" srcId="{EB09D521-9D02-4B4D-80CB-EB847731A63E}" destId="{A0AE6ABD-EFF8-41C2-907C-790C07DF522C}" srcOrd="10"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D982B-F274-4BA3-8F19-028AA15117A4}" type="doc">
      <dgm:prSet loTypeId="urn:microsoft.com/office/officeart/2005/8/layout/chevron1" loCatId="process" qsTypeId="urn:microsoft.com/office/officeart/2005/8/quickstyle/3d1" qsCatId="3D" csTypeId="urn:microsoft.com/office/officeart/2005/8/colors/colorful3" csCatId="colorful" phldr="1"/>
      <dgm:spPr/>
      <dgm:t>
        <a:bodyPr/>
        <a:lstStyle/>
        <a:p>
          <a:endParaRPr lang="de-DE"/>
        </a:p>
      </dgm:t>
    </dgm:pt>
    <dgm:pt modelId="{7BF07599-40A3-43F8-B74C-B9C9D197B9C8}">
      <dgm:prSet phldrT="[Text]" custT="1"/>
      <dgm:spPr/>
      <dgm:t>
        <a:bodyPr/>
        <a:lstStyle/>
        <a:p>
          <a:r>
            <a:rPr lang="de-DE" sz="2800" dirty="0" smtClean="0"/>
            <a:t>Februar</a:t>
          </a:r>
          <a:endParaRPr lang="de-DE" sz="2000" dirty="0">
            <a:latin typeface="Times New Roman" pitchFamily="18" charset="0"/>
            <a:cs typeface="Times New Roman" pitchFamily="18" charset="0"/>
          </a:endParaRPr>
        </a:p>
      </dgm:t>
    </dgm:pt>
    <dgm:pt modelId="{05A33227-C3A2-40A7-900E-1D070E545DAC}" type="parTrans" cxnId="{B0DAC2FD-EDA1-441B-A845-0C1964D6B924}">
      <dgm:prSet/>
      <dgm:spPr/>
      <dgm:t>
        <a:bodyPr/>
        <a:lstStyle/>
        <a:p>
          <a:endParaRPr lang="de-DE" sz="2800"/>
        </a:p>
      </dgm:t>
    </dgm:pt>
    <dgm:pt modelId="{347A4B58-92E3-49B2-BBF5-15BF5A0F478B}" type="sibTrans" cxnId="{B0DAC2FD-EDA1-441B-A845-0C1964D6B924}">
      <dgm:prSet/>
      <dgm:spPr/>
      <dgm:t>
        <a:bodyPr/>
        <a:lstStyle/>
        <a:p>
          <a:endParaRPr lang="de-DE" sz="2800"/>
        </a:p>
      </dgm:t>
    </dgm:pt>
    <dgm:pt modelId="{964A18CD-1B5D-4A7E-B182-2927E17348E0}">
      <dgm:prSet phldrT="[Text]" custT="1"/>
      <dgm:spPr/>
      <dgm:t>
        <a:bodyPr/>
        <a:lstStyle/>
        <a:p>
          <a:r>
            <a:rPr lang="de-DE" sz="2800" dirty="0" smtClean="0"/>
            <a:t>März-August</a:t>
          </a:r>
          <a:endParaRPr lang="de-DE" sz="1600" dirty="0">
            <a:latin typeface="Times New Roman" pitchFamily="18" charset="0"/>
            <a:cs typeface="Times New Roman" pitchFamily="18" charset="0"/>
          </a:endParaRPr>
        </a:p>
      </dgm:t>
    </dgm:pt>
    <dgm:pt modelId="{90C13AAE-4246-46D9-9B6E-D27D7FCA92D1}" type="parTrans" cxnId="{57D1E1FE-AB13-4507-B39B-15BDE576AB21}">
      <dgm:prSet/>
      <dgm:spPr/>
      <dgm:t>
        <a:bodyPr/>
        <a:lstStyle/>
        <a:p>
          <a:endParaRPr lang="de-DE" sz="2800"/>
        </a:p>
      </dgm:t>
    </dgm:pt>
    <dgm:pt modelId="{63F601AF-EA35-4E0A-A9D9-C60ACFB6BC55}" type="sibTrans" cxnId="{57D1E1FE-AB13-4507-B39B-15BDE576AB21}">
      <dgm:prSet/>
      <dgm:spPr/>
      <dgm:t>
        <a:bodyPr/>
        <a:lstStyle/>
        <a:p>
          <a:endParaRPr lang="de-DE" sz="2800"/>
        </a:p>
      </dgm:t>
    </dgm:pt>
    <dgm:pt modelId="{E731978B-F94B-47D7-AFDE-5668EE8523C9}">
      <dgm:prSet custT="1"/>
      <dgm:spPr/>
      <dgm:t>
        <a:bodyPr/>
        <a:lstStyle/>
        <a:p>
          <a:r>
            <a:rPr lang="de-DE" sz="2700" dirty="0" smtClean="0"/>
            <a:t>September</a:t>
          </a:r>
          <a:endParaRPr lang="de-DE" sz="2700" dirty="0">
            <a:latin typeface="Times New Roman" pitchFamily="18" charset="0"/>
            <a:cs typeface="Times New Roman" pitchFamily="18" charset="0"/>
          </a:endParaRPr>
        </a:p>
      </dgm:t>
    </dgm:pt>
    <dgm:pt modelId="{347D0D83-196D-4ACE-95D8-CD164212347B}" type="parTrans" cxnId="{4F7CA4AE-94FE-4378-A583-281ED01F3A26}">
      <dgm:prSet/>
      <dgm:spPr/>
      <dgm:t>
        <a:bodyPr/>
        <a:lstStyle/>
        <a:p>
          <a:endParaRPr lang="de-DE" sz="2800"/>
        </a:p>
      </dgm:t>
    </dgm:pt>
    <dgm:pt modelId="{EE1B103E-6B40-4F05-8FE6-0D6F6D6931A3}" type="sibTrans" cxnId="{4F7CA4AE-94FE-4378-A583-281ED01F3A26}">
      <dgm:prSet/>
      <dgm:spPr/>
      <dgm:t>
        <a:bodyPr/>
        <a:lstStyle/>
        <a:p>
          <a:endParaRPr lang="de-DE" sz="2800"/>
        </a:p>
      </dgm:t>
    </dgm:pt>
    <dgm:pt modelId="{83BF0D0E-CEE2-4D71-A59A-24428141268C}" type="pres">
      <dgm:prSet presAssocID="{8BBD982B-F274-4BA3-8F19-028AA15117A4}" presName="Name0" presStyleCnt="0">
        <dgm:presLayoutVars>
          <dgm:dir/>
          <dgm:animLvl val="lvl"/>
          <dgm:resizeHandles val="exact"/>
        </dgm:presLayoutVars>
      </dgm:prSet>
      <dgm:spPr/>
      <dgm:t>
        <a:bodyPr/>
        <a:lstStyle/>
        <a:p>
          <a:endParaRPr lang="de-DE"/>
        </a:p>
      </dgm:t>
    </dgm:pt>
    <dgm:pt modelId="{372AB35D-7F85-4F08-9397-AA61FB00442A}" type="pres">
      <dgm:prSet presAssocID="{7BF07599-40A3-43F8-B74C-B9C9D197B9C8}" presName="parTxOnly" presStyleLbl="node1" presStyleIdx="0" presStyleCnt="3" custLinFactNeighborX="-21721">
        <dgm:presLayoutVars>
          <dgm:chMax val="0"/>
          <dgm:chPref val="0"/>
          <dgm:bulletEnabled val="1"/>
        </dgm:presLayoutVars>
      </dgm:prSet>
      <dgm:spPr/>
      <dgm:t>
        <a:bodyPr/>
        <a:lstStyle/>
        <a:p>
          <a:endParaRPr lang="de-DE"/>
        </a:p>
      </dgm:t>
    </dgm:pt>
    <dgm:pt modelId="{1F777585-BE73-4FF0-B2F3-AF881F23F55D}" type="pres">
      <dgm:prSet presAssocID="{347A4B58-92E3-49B2-BBF5-15BF5A0F478B}" presName="parTxOnlySpace" presStyleCnt="0"/>
      <dgm:spPr/>
      <dgm:t>
        <a:bodyPr/>
        <a:lstStyle/>
        <a:p>
          <a:endParaRPr lang="de-DE"/>
        </a:p>
      </dgm:t>
    </dgm:pt>
    <dgm:pt modelId="{43FF70E3-3B35-4DF9-A907-606680DFC178}" type="pres">
      <dgm:prSet presAssocID="{964A18CD-1B5D-4A7E-B182-2927E17348E0}" presName="parTxOnly" presStyleLbl="node1" presStyleIdx="1" presStyleCnt="3">
        <dgm:presLayoutVars>
          <dgm:chMax val="0"/>
          <dgm:chPref val="0"/>
          <dgm:bulletEnabled val="1"/>
        </dgm:presLayoutVars>
      </dgm:prSet>
      <dgm:spPr/>
      <dgm:t>
        <a:bodyPr/>
        <a:lstStyle/>
        <a:p>
          <a:endParaRPr lang="de-DE"/>
        </a:p>
      </dgm:t>
    </dgm:pt>
    <dgm:pt modelId="{9A80ACDF-AC15-4B39-99F9-7A6A02E1B5CD}" type="pres">
      <dgm:prSet presAssocID="{63F601AF-EA35-4E0A-A9D9-C60ACFB6BC55}" presName="parTxOnlySpace" presStyleCnt="0"/>
      <dgm:spPr/>
      <dgm:t>
        <a:bodyPr/>
        <a:lstStyle/>
        <a:p>
          <a:endParaRPr lang="de-DE"/>
        </a:p>
      </dgm:t>
    </dgm:pt>
    <dgm:pt modelId="{D3FAEA15-74EA-44F0-B324-8062485B62BB}" type="pres">
      <dgm:prSet presAssocID="{E731978B-F94B-47D7-AFDE-5668EE8523C9}" presName="parTxOnly" presStyleLbl="node1" presStyleIdx="2" presStyleCnt="3">
        <dgm:presLayoutVars>
          <dgm:chMax val="0"/>
          <dgm:chPref val="0"/>
          <dgm:bulletEnabled val="1"/>
        </dgm:presLayoutVars>
      </dgm:prSet>
      <dgm:spPr/>
      <dgm:t>
        <a:bodyPr/>
        <a:lstStyle/>
        <a:p>
          <a:endParaRPr lang="de-DE"/>
        </a:p>
      </dgm:t>
    </dgm:pt>
  </dgm:ptLst>
  <dgm:cxnLst>
    <dgm:cxn modelId="{DE179D7A-81F4-E745-8E8D-F428E91F2629}" type="presOf" srcId="{964A18CD-1B5D-4A7E-B182-2927E17348E0}" destId="{43FF70E3-3B35-4DF9-A907-606680DFC178}" srcOrd="0" destOrd="0" presId="urn:microsoft.com/office/officeart/2005/8/layout/chevron1"/>
    <dgm:cxn modelId="{4F7CA4AE-94FE-4378-A583-281ED01F3A26}" srcId="{8BBD982B-F274-4BA3-8F19-028AA15117A4}" destId="{E731978B-F94B-47D7-AFDE-5668EE8523C9}" srcOrd="2" destOrd="0" parTransId="{347D0D83-196D-4ACE-95D8-CD164212347B}" sibTransId="{EE1B103E-6B40-4F05-8FE6-0D6F6D6931A3}"/>
    <dgm:cxn modelId="{57D1E1FE-AB13-4507-B39B-15BDE576AB21}" srcId="{8BBD982B-F274-4BA3-8F19-028AA15117A4}" destId="{964A18CD-1B5D-4A7E-B182-2927E17348E0}" srcOrd="1" destOrd="0" parTransId="{90C13AAE-4246-46D9-9B6E-D27D7FCA92D1}" sibTransId="{63F601AF-EA35-4E0A-A9D9-C60ACFB6BC55}"/>
    <dgm:cxn modelId="{809118D0-94E1-9142-8811-E36447D8AAF5}" type="presOf" srcId="{E731978B-F94B-47D7-AFDE-5668EE8523C9}" destId="{D3FAEA15-74EA-44F0-B324-8062485B62BB}" srcOrd="0" destOrd="0" presId="urn:microsoft.com/office/officeart/2005/8/layout/chevron1"/>
    <dgm:cxn modelId="{B0DAC2FD-EDA1-441B-A845-0C1964D6B924}" srcId="{8BBD982B-F274-4BA3-8F19-028AA15117A4}" destId="{7BF07599-40A3-43F8-B74C-B9C9D197B9C8}" srcOrd="0" destOrd="0" parTransId="{05A33227-C3A2-40A7-900E-1D070E545DAC}" sibTransId="{347A4B58-92E3-49B2-BBF5-15BF5A0F478B}"/>
    <dgm:cxn modelId="{F3365D6A-CBEA-264A-B460-2F55B81F8DB0}" type="presOf" srcId="{7BF07599-40A3-43F8-B74C-B9C9D197B9C8}" destId="{372AB35D-7F85-4F08-9397-AA61FB00442A}" srcOrd="0" destOrd="0" presId="urn:microsoft.com/office/officeart/2005/8/layout/chevron1"/>
    <dgm:cxn modelId="{A2BCF715-275C-A24A-961B-6F3A78343848}" type="presOf" srcId="{8BBD982B-F274-4BA3-8F19-028AA15117A4}" destId="{83BF0D0E-CEE2-4D71-A59A-24428141268C}" srcOrd="0" destOrd="0" presId="urn:microsoft.com/office/officeart/2005/8/layout/chevron1"/>
    <dgm:cxn modelId="{53B530F5-B3E9-7249-B0C3-F712244DF11E}" type="presParOf" srcId="{83BF0D0E-CEE2-4D71-A59A-24428141268C}" destId="{372AB35D-7F85-4F08-9397-AA61FB00442A}" srcOrd="0" destOrd="0" presId="urn:microsoft.com/office/officeart/2005/8/layout/chevron1"/>
    <dgm:cxn modelId="{7BDC36F8-5466-2E46-8C0D-FEC5ED469168}" type="presParOf" srcId="{83BF0D0E-CEE2-4D71-A59A-24428141268C}" destId="{1F777585-BE73-4FF0-B2F3-AF881F23F55D}" srcOrd="1" destOrd="0" presId="urn:microsoft.com/office/officeart/2005/8/layout/chevron1"/>
    <dgm:cxn modelId="{B92D58A5-BB14-B544-BC6F-6432BA7D5C24}" type="presParOf" srcId="{83BF0D0E-CEE2-4D71-A59A-24428141268C}" destId="{43FF70E3-3B35-4DF9-A907-606680DFC178}" srcOrd="2" destOrd="0" presId="urn:microsoft.com/office/officeart/2005/8/layout/chevron1"/>
    <dgm:cxn modelId="{88F724E5-A6A7-6444-BDFE-8B010D77793B}" type="presParOf" srcId="{83BF0D0E-CEE2-4D71-A59A-24428141268C}" destId="{9A80ACDF-AC15-4B39-99F9-7A6A02E1B5CD}" srcOrd="3" destOrd="0" presId="urn:microsoft.com/office/officeart/2005/8/layout/chevron1"/>
    <dgm:cxn modelId="{89DB8F69-76CE-3D4E-8CAD-CAC831118AE3}" type="presParOf" srcId="{83BF0D0E-CEE2-4D71-A59A-24428141268C}" destId="{D3FAEA15-74EA-44F0-B324-8062485B62B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92A1E-3318-2F46-ACF2-2C788841BDA3}" type="doc">
      <dgm:prSet loTypeId="urn:microsoft.com/office/officeart/2005/8/layout/hList1" loCatId="process" qsTypeId="urn:microsoft.com/office/officeart/2005/8/quickstyle/3D1" qsCatId="3D" csTypeId="urn:microsoft.com/office/officeart/2005/8/colors/colorful3" csCatId="colorful" phldr="1"/>
      <dgm:spPr/>
      <dgm:t>
        <a:bodyPr/>
        <a:lstStyle/>
        <a:p>
          <a:endParaRPr lang="de-DE"/>
        </a:p>
      </dgm:t>
    </dgm:pt>
    <dgm:pt modelId="{C2CEF3C2-DB4F-C644-9100-0B4F8DA4A507}">
      <dgm:prSet phldrT="[Text]"/>
      <dgm:spPr/>
      <dgm:t>
        <a:bodyPr/>
        <a:lstStyle/>
        <a:p>
          <a:r>
            <a:rPr lang="de-DE" dirty="0" smtClean="0"/>
            <a:t>Organisation</a:t>
          </a:r>
          <a:endParaRPr lang="de-DE" dirty="0"/>
        </a:p>
      </dgm:t>
    </dgm:pt>
    <dgm:pt modelId="{81CA0E90-AC31-5746-9262-61BAA777E72F}" type="parTrans" cxnId="{B8817521-EA12-7B4B-83B9-77F342BC53A3}">
      <dgm:prSet/>
      <dgm:spPr/>
      <dgm:t>
        <a:bodyPr/>
        <a:lstStyle/>
        <a:p>
          <a:endParaRPr lang="de-DE"/>
        </a:p>
      </dgm:t>
    </dgm:pt>
    <dgm:pt modelId="{EF67A87A-9524-6E4C-BF77-D6C52FC25010}" type="sibTrans" cxnId="{B8817521-EA12-7B4B-83B9-77F342BC53A3}">
      <dgm:prSet/>
      <dgm:spPr/>
      <dgm:t>
        <a:bodyPr/>
        <a:lstStyle/>
        <a:p>
          <a:endParaRPr lang="de-DE"/>
        </a:p>
      </dgm:t>
    </dgm:pt>
    <dgm:pt modelId="{DEB156D2-8DAD-EF47-8849-74E06259E02D}">
      <dgm:prSet phldrT="[Text]"/>
      <dgm:spPr/>
      <dgm:t>
        <a:bodyPr/>
        <a:lstStyle/>
        <a:p>
          <a:r>
            <a:rPr lang="de-DE" dirty="0" smtClean="0"/>
            <a:t>Streckenplanung</a:t>
          </a:r>
          <a:endParaRPr lang="de-DE" dirty="0"/>
        </a:p>
      </dgm:t>
    </dgm:pt>
    <dgm:pt modelId="{715E6EF3-D927-1142-9894-A78C399C8B1B}" type="parTrans" cxnId="{251638E9-3A2F-5A4A-97AB-75EC2321B5DE}">
      <dgm:prSet/>
      <dgm:spPr/>
      <dgm:t>
        <a:bodyPr/>
        <a:lstStyle/>
        <a:p>
          <a:endParaRPr lang="de-DE"/>
        </a:p>
      </dgm:t>
    </dgm:pt>
    <dgm:pt modelId="{7DA1EF71-EC04-C64E-839E-98FE94E29F0D}" type="sibTrans" cxnId="{251638E9-3A2F-5A4A-97AB-75EC2321B5DE}">
      <dgm:prSet/>
      <dgm:spPr/>
      <dgm:t>
        <a:bodyPr/>
        <a:lstStyle/>
        <a:p>
          <a:endParaRPr lang="de-DE"/>
        </a:p>
      </dgm:t>
    </dgm:pt>
    <dgm:pt modelId="{5044FE2A-C8CC-8148-9E00-9BD6A4636089}">
      <dgm:prSet phldrT="[Text]"/>
      <dgm:spPr/>
      <dgm:t>
        <a:bodyPr/>
        <a:lstStyle/>
        <a:p>
          <a:r>
            <a:rPr lang="de-DE" dirty="0" smtClean="0"/>
            <a:t>Ansprache von Kooperationspartnern</a:t>
          </a:r>
          <a:endParaRPr lang="de-DE" dirty="0"/>
        </a:p>
      </dgm:t>
    </dgm:pt>
    <dgm:pt modelId="{11AE2761-C6C1-234F-BF86-104B427B8517}" type="parTrans" cxnId="{4F760AE9-CE68-044F-96F9-C74569EC69D8}">
      <dgm:prSet/>
      <dgm:spPr/>
      <dgm:t>
        <a:bodyPr/>
        <a:lstStyle/>
        <a:p>
          <a:endParaRPr lang="de-DE"/>
        </a:p>
      </dgm:t>
    </dgm:pt>
    <dgm:pt modelId="{D9D7E19A-44FC-A447-B09B-47A6347ADC9D}" type="sibTrans" cxnId="{4F760AE9-CE68-044F-96F9-C74569EC69D8}">
      <dgm:prSet/>
      <dgm:spPr/>
      <dgm:t>
        <a:bodyPr/>
        <a:lstStyle/>
        <a:p>
          <a:endParaRPr lang="de-DE"/>
        </a:p>
      </dgm:t>
    </dgm:pt>
    <dgm:pt modelId="{BDBED586-B4C7-3947-BEE8-EDCC98A6503D}">
      <dgm:prSet phldrT="[Text]"/>
      <dgm:spPr/>
      <dgm:t>
        <a:bodyPr/>
        <a:lstStyle/>
        <a:p>
          <a:r>
            <a:rPr lang="de-DE" dirty="0" smtClean="0"/>
            <a:t>Werbung</a:t>
          </a:r>
          <a:endParaRPr lang="de-DE" dirty="0"/>
        </a:p>
      </dgm:t>
    </dgm:pt>
    <dgm:pt modelId="{CD84ED1C-BE12-6041-AF28-93C35EBF360E}" type="parTrans" cxnId="{6A7821F7-1A8B-294B-B39C-95C7B98324DD}">
      <dgm:prSet/>
      <dgm:spPr/>
      <dgm:t>
        <a:bodyPr/>
        <a:lstStyle/>
        <a:p>
          <a:endParaRPr lang="de-DE"/>
        </a:p>
      </dgm:t>
    </dgm:pt>
    <dgm:pt modelId="{AE8E82EB-8A25-3945-AE95-5BB4FF73D557}" type="sibTrans" cxnId="{6A7821F7-1A8B-294B-B39C-95C7B98324DD}">
      <dgm:prSet/>
      <dgm:spPr/>
      <dgm:t>
        <a:bodyPr/>
        <a:lstStyle/>
        <a:p>
          <a:endParaRPr lang="de-DE"/>
        </a:p>
      </dgm:t>
    </dgm:pt>
    <dgm:pt modelId="{AB46BA99-A056-0C4C-BE6F-1F8FF973C2AF}">
      <dgm:prSet phldrT="[Text]"/>
      <dgm:spPr/>
      <dgm:t>
        <a:bodyPr/>
        <a:lstStyle/>
        <a:p>
          <a:r>
            <a:rPr lang="de-DE" dirty="0" smtClean="0"/>
            <a:t>Ankündigung der Tour</a:t>
          </a:r>
          <a:endParaRPr lang="de-DE" dirty="0"/>
        </a:p>
      </dgm:t>
    </dgm:pt>
    <dgm:pt modelId="{4BF3A540-A9A5-3E40-85E5-53AF42694F9E}" type="parTrans" cxnId="{92886FF9-8A6A-5F44-9248-68872D8C1EAC}">
      <dgm:prSet/>
      <dgm:spPr/>
      <dgm:t>
        <a:bodyPr/>
        <a:lstStyle/>
        <a:p>
          <a:endParaRPr lang="de-DE"/>
        </a:p>
      </dgm:t>
    </dgm:pt>
    <dgm:pt modelId="{6E3B9CBF-ABF0-604A-9DFA-00D7ED9AAD4B}" type="sibTrans" cxnId="{92886FF9-8A6A-5F44-9248-68872D8C1EAC}">
      <dgm:prSet/>
      <dgm:spPr/>
      <dgm:t>
        <a:bodyPr/>
        <a:lstStyle/>
        <a:p>
          <a:endParaRPr lang="de-DE"/>
        </a:p>
      </dgm:t>
    </dgm:pt>
    <dgm:pt modelId="{69DF3891-04E2-7249-A85B-9B143B65508E}">
      <dgm:prSet phldrT="[Text]"/>
      <dgm:spPr/>
      <dgm:t>
        <a:bodyPr/>
        <a:lstStyle/>
        <a:p>
          <a:r>
            <a:rPr lang="de-DE" dirty="0" smtClean="0"/>
            <a:t>Anmeldung der Teilnehmer</a:t>
          </a:r>
          <a:endParaRPr lang="de-DE" dirty="0"/>
        </a:p>
      </dgm:t>
    </dgm:pt>
    <dgm:pt modelId="{BDDA283E-276D-0343-B9D9-D64AC2F69C84}" type="parTrans" cxnId="{31D76186-B4D2-2A46-9FEE-2413514BC881}">
      <dgm:prSet/>
      <dgm:spPr/>
      <dgm:t>
        <a:bodyPr/>
        <a:lstStyle/>
        <a:p>
          <a:endParaRPr lang="de-DE"/>
        </a:p>
      </dgm:t>
    </dgm:pt>
    <dgm:pt modelId="{707B26CB-6D1B-404A-B16B-3357F08D51B3}" type="sibTrans" cxnId="{31D76186-B4D2-2A46-9FEE-2413514BC881}">
      <dgm:prSet/>
      <dgm:spPr/>
      <dgm:t>
        <a:bodyPr/>
        <a:lstStyle/>
        <a:p>
          <a:endParaRPr lang="de-DE"/>
        </a:p>
      </dgm:t>
    </dgm:pt>
    <dgm:pt modelId="{191C2522-2CE6-C64D-8E2E-8853D2CCA904}">
      <dgm:prSet phldrT="[Text]"/>
      <dgm:spPr/>
      <dgm:t>
        <a:bodyPr/>
        <a:lstStyle/>
        <a:p>
          <a:r>
            <a:rPr lang="de-DE" dirty="0" smtClean="0"/>
            <a:t>Veranstaltung</a:t>
          </a:r>
          <a:endParaRPr lang="de-DE" dirty="0"/>
        </a:p>
      </dgm:t>
    </dgm:pt>
    <dgm:pt modelId="{24DBA42F-6C58-644C-B91E-33302A2E58BA}" type="parTrans" cxnId="{42C1364E-C4A7-6A4A-9517-90443711D842}">
      <dgm:prSet/>
      <dgm:spPr/>
      <dgm:t>
        <a:bodyPr/>
        <a:lstStyle/>
        <a:p>
          <a:endParaRPr lang="de-DE"/>
        </a:p>
      </dgm:t>
    </dgm:pt>
    <dgm:pt modelId="{0FF4A98A-922D-9445-8AE1-45047B9DD287}" type="sibTrans" cxnId="{42C1364E-C4A7-6A4A-9517-90443711D842}">
      <dgm:prSet/>
      <dgm:spPr/>
      <dgm:t>
        <a:bodyPr/>
        <a:lstStyle/>
        <a:p>
          <a:endParaRPr lang="de-DE"/>
        </a:p>
      </dgm:t>
    </dgm:pt>
    <dgm:pt modelId="{23DE2794-564E-974B-B5F6-F1E37938E490}">
      <dgm:prSet phldrT="[Text]"/>
      <dgm:spPr/>
      <dgm:t>
        <a:bodyPr/>
        <a:lstStyle/>
        <a:p>
          <a:r>
            <a:rPr lang="de-DE" dirty="0" smtClean="0"/>
            <a:t>Pressekonferenzen am 04.09.12 in Dortmund, Bochum, Wuppertal, Düsseldorf und Aachen</a:t>
          </a:r>
          <a:endParaRPr lang="de-DE" dirty="0"/>
        </a:p>
      </dgm:t>
    </dgm:pt>
    <dgm:pt modelId="{7B3451FE-1976-054F-9122-B4DC71E5C4B4}" type="parTrans" cxnId="{EE8AB0DC-06CC-1D47-92E5-AE5DF7AFB751}">
      <dgm:prSet/>
      <dgm:spPr/>
      <dgm:t>
        <a:bodyPr/>
        <a:lstStyle/>
        <a:p>
          <a:endParaRPr lang="de-DE"/>
        </a:p>
      </dgm:t>
    </dgm:pt>
    <dgm:pt modelId="{0B3E58D3-5344-D842-AD4E-374797226550}" type="sibTrans" cxnId="{EE8AB0DC-06CC-1D47-92E5-AE5DF7AFB751}">
      <dgm:prSet/>
      <dgm:spPr/>
      <dgm:t>
        <a:bodyPr/>
        <a:lstStyle/>
        <a:p>
          <a:endParaRPr lang="de-DE"/>
        </a:p>
      </dgm:t>
    </dgm:pt>
    <dgm:pt modelId="{49EA6125-6F47-6144-9EFF-3FB7776944FB}">
      <dgm:prSet phldrT="[Text]"/>
      <dgm:spPr/>
      <dgm:t>
        <a:bodyPr/>
        <a:lstStyle/>
        <a:p>
          <a:r>
            <a:rPr lang="de-DE" dirty="0" smtClean="0"/>
            <a:t>Öffentlichkeitsarbeit</a:t>
          </a:r>
          <a:endParaRPr lang="de-DE" dirty="0"/>
        </a:p>
      </dgm:t>
    </dgm:pt>
    <dgm:pt modelId="{2EE420A3-7F35-1442-AD49-51DDEAC20CA2}" type="parTrans" cxnId="{735AC2A1-85BA-1342-A64E-E3ED37F7B511}">
      <dgm:prSet/>
      <dgm:spPr/>
      <dgm:t>
        <a:bodyPr/>
        <a:lstStyle/>
        <a:p>
          <a:endParaRPr lang="de-DE"/>
        </a:p>
      </dgm:t>
    </dgm:pt>
    <dgm:pt modelId="{28671A67-6DF5-7E4F-A3CD-16F723839F99}" type="sibTrans" cxnId="{735AC2A1-85BA-1342-A64E-E3ED37F7B511}">
      <dgm:prSet/>
      <dgm:spPr/>
      <dgm:t>
        <a:bodyPr/>
        <a:lstStyle/>
        <a:p>
          <a:endParaRPr lang="de-DE"/>
        </a:p>
      </dgm:t>
    </dgm:pt>
    <dgm:pt modelId="{1A550499-0B0C-E246-A088-D171350E25A9}">
      <dgm:prSet phldrT="[Text]"/>
      <dgm:spPr/>
      <dgm:t>
        <a:bodyPr/>
        <a:lstStyle/>
        <a:p>
          <a:r>
            <a:rPr lang="de-DE" dirty="0" smtClean="0"/>
            <a:t>Durchführung und Begleitung der Veranstaltung</a:t>
          </a:r>
          <a:endParaRPr lang="de-DE" dirty="0"/>
        </a:p>
      </dgm:t>
    </dgm:pt>
    <dgm:pt modelId="{C7E00CFC-61C5-7946-B4BC-4B4F61AEAAA1}" type="parTrans" cxnId="{11BB1F8F-E7D8-4A44-A998-85B13B78C876}">
      <dgm:prSet/>
      <dgm:spPr/>
      <dgm:t>
        <a:bodyPr/>
        <a:lstStyle/>
        <a:p>
          <a:endParaRPr lang="de-DE"/>
        </a:p>
      </dgm:t>
    </dgm:pt>
    <dgm:pt modelId="{13FAB76F-B3C2-384C-A0C4-A14680EC817A}" type="sibTrans" cxnId="{11BB1F8F-E7D8-4A44-A998-85B13B78C876}">
      <dgm:prSet/>
      <dgm:spPr/>
      <dgm:t>
        <a:bodyPr/>
        <a:lstStyle/>
        <a:p>
          <a:endParaRPr lang="de-DE"/>
        </a:p>
      </dgm:t>
    </dgm:pt>
    <dgm:pt modelId="{EDBC225A-37F4-C94E-8808-1998DAD85A7D}">
      <dgm:prSet phldrT="[Text]"/>
      <dgm:spPr/>
      <dgm:t>
        <a:bodyPr/>
        <a:lstStyle/>
        <a:p>
          <a:r>
            <a:rPr lang="de-DE" dirty="0" smtClean="0"/>
            <a:t>PR Maßnahmen</a:t>
          </a:r>
          <a:endParaRPr lang="de-DE" dirty="0"/>
        </a:p>
      </dgm:t>
    </dgm:pt>
    <dgm:pt modelId="{B5DCCB56-C47E-8540-91C7-744372AA6BCA}" type="parTrans" cxnId="{B02F6529-679D-F045-B459-BEE266DA183F}">
      <dgm:prSet/>
      <dgm:spPr/>
      <dgm:t>
        <a:bodyPr/>
        <a:lstStyle/>
        <a:p>
          <a:endParaRPr lang="de-DE"/>
        </a:p>
      </dgm:t>
    </dgm:pt>
    <dgm:pt modelId="{19998FC9-E279-6644-A067-53C17C944218}" type="sibTrans" cxnId="{B02F6529-679D-F045-B459-BEE266DA183F}">
      <dgm:prSet/>
      <dgm:spPr/>
      <dgm:t>
        <a:bodyPr/>
        <a:lstStyle/>
        <a:p>
          <a:endParaRPr lang="de-DE"/>
        </a:p>
      </dgm:t>
    </dgm:pt>
    <dgm:pt modelId="{0A1F293C-36C8-D546-8A37-B2D0D6F6DBFF}" type="pres">
      <dgm:prSet presAssocID="{81E92A1E-3318-2F46-ACF2-2C788841BDA3}" presName="Name0" presStyleCnt="0">
        <dgm:presLayoutVars>
          <dgm:dir/>
          <dgm:animLvl val="lvl"/>
          <dgm:resizeHandles val="exact"/>
        </dgm:presLayoutVars>
      </dgm:prSet>
      <dgm:spPr/>
      <dgm:t>
        <a:bodyPr/>
        <a:lstStyle/>
        <a:p>
          <a:endParaRPr lang="de-DE"/>
        </a:p>
      </dgm:t>
    </dgm:pt>
    <dgm:pt modelId="{0EDDDCB8-CAF0-4F48-90D1-A06915B47B35}" type="pres">
      <dgm:prSet presAssocID="{C2CEF3C2-DB4F-C644-9100-0B4F8DA4A507}" presName="composite" presStyleCnt="0"/>
      <dgm:spPr/>
    </dgm:pt>
    <dgm:pt modelId="{F7EA2128-1D19-7A45-B522-2D3B44CDD5D4}" type="pres">
      <dgm:prSet presAssocID="{C2CEF3C2-DB4F-C644-9100-0B4F8DA4A507}" presName="parTx" presStyleLbl="alignNode1" presStyleIdx="0" presStyleCnt="3">
        <dgm:presLayoutVars>
          <dgm:chMax val="0"/>
          <dgm:chPref val="0"/>
          <dgm:bulletEnabled val="1"/>
        </dgm:presLayoutVars>
      </dgm:prSet>
      <dgm:spPr/>
      <dgm:t>
        <a:bodyPr/>
        <a:lstStyle/>
        <a:p>
          <a:endParaRPr lang="de-DE"/>
        </a:p>
      </dgm:t>
    </dgm:pt>
    <dgm:pt modelId="{4C9C3C51-5CC2-E94E-B0B6-122A4D8DF951}" type="pres">
      <dgm:prSet presAssocID="{C2CEF3C2-DB4F-C644-9100-0B4F8DA4A507}" presName="desTx" presStyleLbl="alignAccFollowNode1" presStyleIdx="0" presStyleCnt="3">
        <dgm:presLayoutVars>
          <dgm:bulletEnabled val="1"/>
        </dgm:presLayoutVars>
      </dgm:prSet>
      <dgm:spPr/>
      <dgm:t>
        <a:bodyPr/>
        <a:lstStyle/>
        <a:p>
          <a:endParaRPr lang="de-DE"/>
        </a:p>
      </dgm:t>
    </dgm:pt>
    <dgm:pt modelId="{8F9C4DF7-DF5A-5145-A0FA-616159A886D8}" type="pres">
      <dgm:prSet presAssocID="{EF67A87A-9524-6E4C-BF77-D6C52FC25010}" presName="space" presStyleCnt="0"/>
      <dgm:spPr/>
    </dgm:pt>
    <dgm:pt modelId="{EA8B7FC8-19AF-7644-92E9-019D67BD61D0}" type="pres">
      <dgm:prSet presAssocID="{BDBED586-B4C7-3947-BEE8-EDCC98A6503D}" presName="composite" presStyleCnt="0"/>
      <dgm:spPr/>
    </dgm:pt>
    <dgm:pt modelId="{2917202E-7633-0B4E-8B5E-E0EF2DBF53C4}" type="pres">
      <dgm:prSet presAssocID="{BDBED586-B4C7-3947-BEE8-EDCC98A6503D}" presName="parTx" presStyleLbl="alignNode1" presStyleIdx="1" presStyleCnt="3">
        <dgm:presLayoutVars>
          <dgm:chMax val="0"/>
          <dgm:chPref val="0"/>
          <dgm:bulletEnabled val="1"/>
        </dgm:presLayoutVars>
      </dgm:prSet>
      <dgm:spPr/>
      <dgm:t>
        <a:bodyPr/>
        <a:lstStyle/>
        <a:p>
          <a:endParaRPr lang="de-DE"/>
        </a:p>
      </dgm:t>
    </dgm:pt>
    <dgm:pt modelId="{4E2FA912-3F64-104C-BF10-1C488DC1D211}" type="pres">
      <dgm:prSet presAssocID="{BDBED586-B4C7-3947-BEE8-EDCC98A6503D}" presName="desTx" presStyleLbl="alignAccFollowNode1" presStyleIdx="1" presStyleCnt="3">
        <dgm:presLayoutVars>
          <dgm:bulletEnabled val="1"/>
        </dgm:presLayoutVars>
      </dgm:prSet>
      <dgm:spPr/>
      <dgm:t>
        <a:bodyPr/>
        <a:lstStyle/>
        <a:p>
          <a:endParaRPr lang="de-DE"/>
        </a:p>
      </dgm:t>
    </dgm:pt>
    <dgm:pt modelId="{901263A9-596C-6748-8962-EFCE1E8C189B}" type="pres">
      <dgm:prSet presAssocID="{AE8E82EB-8A25-3945-AE95-5BB4FF73D557}" presName="space" presStyleCnt="0"/>
      <dgm:spPr/>
    </dgm:pt>
    <dgm:pt modelId="{5CE4C761-3C9E-6040-87A0-9D5DCA07AC7B}" type="pres">
      <dgm:prSet presAssocID="{191C2522-2CE6-C64D-8E2E-8853D2CCA904}" presName="composite" presStyleCnt="0"/>
      <dgm:spPr/>
    </dgm:pt>
    <dgm:pt modelId="{2DEAD3F3-0A43-A34C-BE85-3F3C2CF76772}" type="pres">
      <dgm:prSet presAssocID="{191C2522-2CE6-C64D-8E2E-8853D2CCA904}" presName="parTx" presStyleLbl="alignNode1" presStyleIdx="2" presStyleCnt="3">
        <dgm:presLayoutVars>
          <dgm:chMax val="0"/>
          <dgm:chPref val="0"/>
          <dgm:bulletEnabled val="1"/>
        </dgm:presLayoutVars>
      </dgm:prSet>
      <dgm:spPr/>
      <dgm:t>
        <a:bodyPr/>
        <a:lstStyle/>
        <a:p>
          <a:endParaRPr lang="de-DE"/>
        </a:p>
      </dgm:t>
    </dgm:pt>
    <dgm:pt modelId="{B6C7AFE0-0B6C-3C42-B038-30C7E9DFCF3D}" type="pres">
      <dgm:prSet presAssocID="{191C2522-2CE6-C64D-8E2E-8853D2CCA904}" presName="desTx" presStyleLbl="alignAccFollowNode1" presStyleIdx="2" presStyleCnt="3">
        <dgm:presLayoutVars>
          <dgm:bulletEnabled val="1"/>
        </dgm:presLayoutVars>
      </dgm:prSet>
      <dgm:spPr/>
      <dgm:t>
        <a:bodyPr/>
        <a:lstStyle/>
        <a:p>
          <a:endParaRPr lang="de-DE"/>
        </a:p>
      </dgm:t>
    </dgm:pt>
  </dgm:ptLst>
  <dgm:cxnLst>
    <dgm:cxn modelId="{E2467E11-0189-F643-850B-F6FA170C55FA}" type="presOf" srcId="{69DF3891-04E2-7249-A85B-9B143B65508E}" destId="{4E2FA912-3F64-104C-BF10-1C488DC1D211}" srcOrd="0" destOrd="1" presId="urn:microsoft.com/office/officeart/2005/8/layout/hList1"/>
    <dgm:cxn modelId="{6CB80057-BAD1-7E4B-9918-8A3FAC38B4DF}" type="presOf" srcId="{191C2522-2CE6-C64D-8E2E-8853D2CCA904}" destId="{2DEAD3F3-0A43-A34C-BE85-3F3C2CF76772}" srcOrd="0" destOrd="0" presId="urn:microsoft.com/office/officeart/2005/8/layout/hList1"/>
    <dgm:cxn modelId="{B8817521-EA12-7B4B-83B9-77F342BC53A3}" srcId="{81E92A1E-3318-2F46-ACF2-2C788841BDA3}" destId="{C2CEF3C2-DB4F-C644-9100-0B4F8DA4A507}" srcOrd="0" destOrd="0" parTransId="{81CA0E90-AC31-5746-9262-61BAA777E72F}" sibTransId="{EF67A87A-9524-6E4C-BF77-D6C52FC25010}"/>
    <dgm:cxn modelId="{92886FF9-8A6A-5F44-9248-68872D8C1EAC}" srcId="{BDBED586-B4C7-3947-BEE8-EDCC98A6503D}" destId="{AB46BA99-A056-0C4C-BE6F-1F8FF973C2AF}" srcOrd="0" destOrd="0" parTransId="{4BF3A540-A9A5-3E40-85E5-53AF42694F9E}" sibTransId="{6E3B9CBF-ABF0-604A-9DFA-00D7ED9AAD4B}"/>
    <dgm:cxn modelId="{11BB1F8F-E7D8-4A44-A998-85B13B78C876}" srcId="{191C2522-2CE6-C64D-8E2E-8853D2CCA904}" destId="{1A550499-0B0C-E246-A088-D171350E25A9}" srcOrd="2" destOrd="0" parTransId="{C7E00CFC-61C5-7946-B4BC-4B4F61AEAAA1}" sibTransId="{13FAB76F-B3C2-384C-A0C4-A14680EC817A}"/>
    <dgm:cxn modelId="{4F760AE9-CE68-044F-96F9-C74569EC69D8}" srcId="{C2CEF3C2-DB4F-C644-9100-0B4F8DA4A507}" destId="{5044FE2A-C8CC-8148-9E00-9BD6A4636089}" srcOrd="1" destOrd="0" parTransId="{11AE2761-C6C1-234F-BF86-104B427B8517}" sibTransId="{D9D7E19A-44FC-A447-B09B-47A6347ADC9D}"/>
    <dgm:cxn modelId="{818B8B4D-9FF3-3C46-B67B-FD8945FF65D7}" type="presOf" srcId="{23DE2794-564E-974B-B5F6-F1E37938E490}" destId="{B6C7AFE0-0B6C-3C42-B038-30C7E9DFCF3D}" srcOrd="0" destOrd="0" presId="urn:microsoft.com/office/officeart/2005/8/layout/hList1"/>
    <dgm:cxn modelId="{5A9C826F-4DA5-5C42-B190-0DA6B966D8EE}" type="presOf" srcId="{C2CEF3C2-DB4F-C644-9100-0B4F8DA4A507}" destId="{F7EA2128-1D19-7A45-B522-2D3B44CDD5D4}" srcOrd="0" destOrd="0" presId="urn:microsoft.com/office/officeart/2005/8/layout/hList1"/>
    <dgm:cxn modelId="{F72328A6-0F14-0448-8F6E-D8F94985FDAD}" type="presOf" srcId="{BDBED586-B4C7-3947-BEE8-EDCC98A6503D}" destId="{2917202E-7633-0B4E-8B5E-E0EF2DBF53C4}" srcOrd="0" destOrd="0" presId="urn:microsoft.com/office/officeart/2005/8/layout/hList1"/>
    <dgm:cxn modelId="{31D76186-B4D2-2A46-9FEE-2413514BC881}" srcId="{BDBED586-B4C7-3947-BEE8-EDCC98A6503D}" destId="{69DF3891-04E2-7249-A85B-9B143B65508E}" srcOrd="1" destOrd="0" parTransId="{BDDA283E-276D-0343-B9D9-D64AC2F69C84}" sibTransId="{707B26CB-6D1B-404A-B16B-3357F08D51B3}"/>
    <dgm:cxn modelId="{EE8AB0DC-06CC-1D47-92E5-AE5DF7AFB751}" srcId="{191C2522-2CE6-C64D-8E2E-8853D2CCA904}" destId="{23DE2794-564E-974B-B5F6-F1E37938E490}" srcOrd="0" destOrd="0" parTransId="{7B3451FE-1976-054F-9122-B4DC71E5C4B4}" sibTransId="{0B3E58D3-5344-D842-AD4E-374797226550}"/>
    <dgm:cxn modelId="{EA7AB1AC-E9E2-F749-B1E4-B325586C2A77}" type="presOf" srcId="{EDBC225A-37F4-C94E-8808-1998DAD85A7D}" destId="{4E2FA912-3F64-104C-BF10-1C488DC1D211}" srcOrd="0" destOrd="2" presId="urn:microsoft.com/office/officeart/2005/8/layout/hList1"/>
    <dgm:cxn modelId="{F80CD9F6-C51B-BA4B-8AE7-CB73D129CC2E}" type="presOf" srcId="{5044FE2A-C8CC-8148-9E00-9BD6A4636089}" destId="{4C9C3C51-5CC2-E94E-B0B6-122A4D8DF951}" srcOrd="0" destOrd="1" presId="urn:microsoft.com/office/officeart/2005/8/layout/hList1"/>
    <dgm:cxn modelId="{12553AA1-DA00-C24B-902D-3CA603E23F34}" type="presOf" srcId="{1A550499-0B0C-E246-A088-D171350E25A9}" destId="{B6C7AFE0-0B6C-3C42-B038-30C7E9DFCF3D}" srcOrd="0" destOrd="2" presId="urn:microsoft.com/office/officeart/2005/8/layout/hList1"/>
    <dgm:cxn modelId="{6A7821F7-1A8B-294B-B39C-95C7B98324DD}" srcId="{81E92A1E-3318-2F46-ACF2-2C788841BDA3}" destId="{BDBED586-B4C7-3947-BEE8-EDCC98A6503D}" srcOrd="1" destOrd="0" parTransId="{CD84ED1C-BE12-6041-AF28-93C35EBF360E}" sibTransId="{AE8E82EB-8A25-3945-AE95-5BB4FF73D557}"/>
    <dgm:cxn modelId="{735AC2A1-85BA-1342-A64E-E3ED37F7B511}" srcId="{191C2522-2CE6-C64D-8E2E-8853D2CCA904}" destId="{49EA6125-6F47-6144-9EFF-3FB7776944FB}" srcOrd="1" destOrd="0" parTransId="{2EE420A3-7F35-1442-AD49-51DDEAC20CA2}" sibTransId="{28671A67-6DF5-7E4F-A3CD-16F723839F99}"/>
    <dgm:cxn modelId="{2A75B90E-7E98-FA49-B33F-2AADE8302142}" type="presOf" srcId="{AB46BA99-A056-0C4C-BE6F-1F8FF973C2AF}" destId="{4E2FA912-3F64-104C-BF10-1C488DC1D211}" srcOrd="0" destOrd="0" presId="urn:microsoft.com/office/officeart/2005/8/layout/hList1"/>
    <dgm:cxn modelId="{01FFC1B6-3298-0341-B861-2DC55B33EEAD}" type="presOf" srcId="{81E92A1E-3318-2F46-ACF2-2C788841BDA3}" destId="{0A1F293C-36C8-D546-8A37-B2D0D6F6DBFF}" srcOrd="0" destOrd="0" presId="urn:microsoft.com/office/officeart/2005/8/layout/hList1"/>
    <dgm:cxn modelId="{B02F6529-679D-F045-B459-BEE266DA183F}" srcId="{BDBED586-B4C7-3947-BEE8-EDCC98A6503D}" destId="{EDBC225A-37F4-C94E-8808-1998DAD85A7D}" srcOrd="2" destOrd="0" parTransId="{B5DCCB56-C47E-8540-91C7-744372AA6BCA}" sibTransId="{19998FC9-E279-6644-A067-53C17C944218}"/>
    <dgm:cxn modelId="{3A65C0E2-C511-3348-A201-D2B32C8F7534}" type="presOf" srcId="{DEB156D2-8DAD-EF47-8849-74E06259E02D}" destId="{4C9C3C51-5CC2-E94E-B0B6-122A4D8DF951}" srcOrd="0" destOrd="0" presId="urn:microsoft.com/office/officeart/2005/8/layout/hList1"/>
    <dgm:cxn modelId="{42C1364E-C4A7-6A4A-9517-90443711D842}" srcId="{81E92A1E-3318-2F46-ACF2-2C788841BDA3}" destId="{191C2522-2CE6-C64D-8E2E-8853D2CCA904}" srcOrd="2" destOrd="0" parTransId="{24DBA42F-6C58-644C-B91E-33302A2E58BA}" sibTransId="{0FF4A98A-922D-9445-8AE1-45047B9DD287}"/>
    <dgm:cxn modelId="{86289F19-1AE2-4A43-BA8C-7A5BB49469B2}" type="presOf" srcId="{49EA6125-6F47-6144-9EFF-3FB7776944FB}" destId="{B6C7AFE0-0B6C-3C42-B038-30C7E9DFCF3D}" srcOrd="0" destOrd="1" presId="urn:microsoft.com/office/officeart/2005/8/layout/hList1"/>
    <dgm:cxn modelId="{251638E9-3A2F-5A4A-97AB-75EC2321B5DE}" srcId="{C2CEF3C2-DB4F-C644-9100-0B4F8DA4A507}" destId="{DEB156D2-8DAD-EF47-8849-74E06259E02D}" srcOrd="0" destOrd="0" parTransId="{715E6EF3-D927-1142-9894-A78C399C8B1B}" sibTransId="{7DA1EF71-EC04-C64E-839E-98FE94E29F0D}"/>
    <dgm:cxn modelId="{421D7D8F-A06B-B945-9F5F-AA39BA38F8A0}" type="presParOf" srcId="{0A1F293C-36C8-D546-8A37-B2D0D6F6DBFF}" destId="{0EDDDCB8-CAF0-4F48-90D1-A06915B47B35}" srcOrd="0" destOrd="0" presId="urn:microsoft.com/office/officeart/2005/8/layout/hList1"/>
    <dgm:cxn modelId="{345EE514-F92A-B34D-86D8-F847EF949BC6}" type="presParOf" srcId="{0EDDDCB8-CAF0-4F48-90D1-A06915B47B35}" destId="{F7EA2128-1D19-7A45-B522-2D3B44CDD5D4}" srcOrd="0" destOrd="0" presId="urn:microsoft.com/office/officeart/2005/8/layout/hList1"/>
    <dgm:cxn modelId="{AA539A9F-797D-074A-B826-8EB9F8270EED}" type="presParOf" srcId="{0EDDDCB8-CAF0-4F48-90D1-A06915B47B35}" destId="{4C9C3C51-5CC2-E94E-B0B6-122A4D8DF951}" srcOrd="1" destOrd="0" presId="urn:microsoft.com/office/officeart/2005/8/layout/hList1"/>
    <dgm:cxn modelId="{3B7C136D-F3C1-D948-A8AB-79482A9E5931}" type="presParOf" srcId="{0A1F293C-36C8-D546-8A37-B2D0D6F6DBFF}" destId="{8F9C4DF7-DF5A-5145-A0FA-616159A886D8}" srcOrd="1" destOrd="0" presId="urn:microsoft.com/office/officeart/2005/8/layout/hList1"/>
    <dgm:cxn modelId="{9C982C22-8EF9-D349-979E-AC2FBD049D73}" type="presParOf" srcId="{0A1F293C-36C8-D546-8A37-B2D0D6F6DBFF}" destId="{EA8B7FC8-19AF-7644-92E9-019D67BD61D0}" srcOrd="2" destOrd="0" presId="urn:microsoft.com/office/officeart/2005/8/layout/hList1"/>
    <dgm:cxn modelId="{5A435D41-39FC-FF4B-8DBA-840BF3423CB9}" type="presParOf" srcId="{EA8B7FC8-19AF-7644-92E9-019D67BD61D0}" destId="{2917202E-7633-0B4E-8B5E-E0EF2DBF53C4}" srcOrd="0" destOrd="0" presId="urn:microsoft.com/office/officeart/2005/8/layout/hList1"/>
    <dgm:cxn modelId="{8639F89D-8A19-D545-BA01-8A91336A4D4A}" type="presParOf" srcId="{EA8B7FC8-19AF-7644-92E9-019D67BD61D0}" destId="{4E2FA912-3F64-104C-BF10-1C488DC1D211}" srcOrd="1" destOrd="0" presId="urn:microsoft.com/office/officeart/2005/8/layout/hList1"/>
    <dgm:cxn modelId="{BB9D6770-7A29-4347-9704-4B3F5EC96BAC}" type="presParOf" srcId="{0A1F293C-36C8-D546-8A37-B2D0D6F6DBFF}" destId="{901263A9-596C-6748-8962-EFCE1E8C189B}" srcOrd="3" destOrd="0" presId="urn:microsoft.com/office/officeart/2005/8/layout/hList1"/>
    <dgm:cxn modelId="{7871220E-BE17-044B-8AD9-CECAD9799FD9}" type="presParOf" srcId="{0A1F293C-36C8-D546-8A37-B2D0D6F6DBFF}" destId="{5CE4C761-3C9E-6040-87A0-9D5DCA07AC7B}" srcOrd="4" destOrd="0" presId="urn:microsoft.com/office/officeart/2005/8/layout/hList1"/>
    <dgm:cxn modelId="{5FB8A357-3792-F744-8F31-453119D3FB60}" type="presParOf" srcId="{5CE4C761-3C9E-6040-87A0-9D5DCA07AC7B}" destId="{2DEAD3F3-0A43-A34C-BE85-3F3C2CF76772}" srcOrd="0" destOrd="0" presId="urn:microsoft.com/office/officeart/2005/8/layout/hList1"/>
    <dgm:cxn modelId="{3FF21D92-DCB6-9C48-B333-BF3A4B4CE121}" type="presParOf" srcId="{5CE4C761-3C9E-6040-87A0-9D5DCA07AC7B}" destId="{B6C7AFE0-0B6C-3C42-B038-30C7E9DFCF3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CFBEC-172E-41BB-B545-FE2085E0B744}">
      <dsp:nvSpPr>
        <dsp:cNvPr id="0" name=""/>
        <dsp:cNvSpPr/>
      </dsp:nvSpPr>
      <dsp:spPr>
        <a:xfrm>
          <a:off x="3387057" y="1708026"/>
          <a:ext cx="1569784" cy="1569784"/>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Sponsoring-optionen für Kooperation-partner</a:t>
          </a:r>
          <a:endParaRPr lang="de-DE" sz="1400" kern="1200" dirty="0"/>
        </a:p>
      </dsp:txBody>
      <dsp:txXfrm>
        <a:off x="3616947" y="1937916"/>
        <a:ext cx="1110004" cy="1110004"/>
      </dsp:txXfrm>
    </dsp:sp>
    <dsp:sp modelId="{E09D1B4B-09AE-4B1F-A409-CE344F8F9185}">
      <dsp:nvSpPr>
        <dsp:cNvPr id="0" name=""/>
        <dsp:cNvSpPr/>
      </dsp:nvSpPr>
      <dsp:spPr>
        <a:xfrm rot="16200000">
          <a:off x="4097937" y="1349896"/>
          <a:ext cx="148024"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a:p>
      </dsp:txBody>
      <dsp:txXfrm>
        <a:off x="4120141" y="1461169"/>
        <a:ext cx="103617" cy="267209"/>
      </dsp:txXfrm>
    </dsp:sp>
    <dsp:sp modelId="{60779230-642B-46DB-B5CA-FC2220C38859}">
      <dsp:nvSpPr>
        <dsp:cNvPr id="0" name=""/>
        <dsp:cNvSpPr/>
      </dsp:nvSpPr>
      <dsp:spPr>
        <a:xfrm>
          <a:off x="3401741" y="-111682"/>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DE" sz="1300" kern="1200" dirty="0" smtClean="0"/>
            <a:t>Präsenz auf Abend-</a:t>
          </a:r>
          <a:r>
            <a:rPr lang="de-DE" sz="1300" kern="1200" dirty="0" err="1" smtClean="0"/>
            <a:t>veranstaltun</a:t>
          </a:r>
          <a:r>
            <a:rPr lang="de-DE" sz="1300" kern="1200" dirty="0" smtClean="0"/>
            <a:t>-gen</a:t>
          </a:r>
          <a:endParaRPr lang="de-DE" sz="1300" kern="1200" dirty="0"/>
        </a:p>
      </dsp:txBody>
      <dsp:txXfrm>
        <a:off x="3627330" y="113907"/>
        <a:ext cx="1089239" cy="1089239"/>
      </dsp:txXfrm>
    </dsp:sp>
    <dsp:sp modelId="{4873F644-A37B-4263-BDD3-7D4AECF93436}">
      <dsp:nvSpPr>
        <dsp:cNvPr id="0" name=""/>
        <dsp:cNvSpPr/>
      </dsp:nvSpPr>
      <dsp:spPr>
        <a:xfrm rot="20520000">
          <a:off x="4973241" y="1985841"/>
          <a:ext cx="148024"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a:p>
      </dsp:txBody>
      <dsp:txXfrm>
        <a:off x="4974328" y="2081771"/>
        <a:ext cx="103617" cy="267209"/>
      </dsp:txXfrm>
    </dsp:sp>
    <dsp:sp modelId="{8FE55D76-69B8-469D-BE4A-A0F9F69D5110}">
      <dsp:nvSpPr>
        <dsp:cNvPr id="0" name=""/>
        <dsp:cNvSpPr/>
      </dsp:nvSpPr>
      <dsp:spPr>
        <a:xfrm>
          <a:off x="5146351" y="1155851"/>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de-DE" sz="1300" kern="1200" spc="-10" baseline="0" dirty="0" smtClean="0"/>
            <a:t>Präsenz auf Startnummern und Banden-werbung, Team T-Shirts, Zieleinlauf etc.</a:t>
          </a:r>
          <a:endParaRPr lang="de-DE" sz="1300" kern="1200" spc="-10" baseline="0" dirty="0"/>
        </a:p>
      </dsp:txBody>
      <dsp:txXfrm>
        <a:off x="5371940" y="1381440"/>
        <a:ext cx="1089239" cy="1089239"/>
      </dsp:txXfrm>
    </dsp:sp>
    <dsp:sp modelId="{8999D690-D432-4F1A-B2AE-D98A61E6F24A}">
      <dsp:nvSpPr>
        <dsp:cNvPr id="0" name=""/>
        <dsp:cNvSpPr/>
      </dsp:nvSpPr>
      <dsp:spPr>
        <a:xfrm rot="3240000">
          <a:off x="4638905" y="3014822"/>
          <a:ext cx="148024"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a:p>
      </dsp:txBody>
      <dsp:txXfrm>
        <a:off x="4648058" y="3085928"/>
        <a:ext cx="103617" cy="267209"/>
      </dsp:txXfrm>
    </dsp:sp>
    <dsp:sp modelId="{0B5562C5-56E9-4F94-AD9A-09B6AA6E206F}">
      <dsp:nvSpPr>
        <dsp:cNvPr id="0" name=""/>
        <dsp:cNvSpPr/>
      </dsp:nvSpPr>
      <dsp:spPr>
        <a:xfrm>
          <a:off x="4479969" y="3206764"/>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smtClean="0"/>
            <a:t>Präsenz im Imagefilm zur Tour und in </a:t>
          </a:r>
          <a:r>
            <a:rPr lang="de-DE" sz="1500" kern="1200" dirty="0" err="1" smtClean="0"/>
            <a:t>Fotodoku-mentation</a:t>
          </a:r>
          <a:endParaRPr lang="de-DE" sz="1500" kern="1200" dirty="0"/>
        </a:p>
      </dsp:txBody>
      <dsp:txXfrm>
        <a:off x="4705558" y="3432353"/>
        <a:ext cx="1089239" cy="1089239"/>
      </dsp:txXfrm>
    </dsp:sp>
    <dsp:sp modelId="{FB0FDE60-5A66-47CD-855C-10B0ABFAFF6D}">
      <dsp:nvSpPr>
        <dsp:cNvPr id="0" name=""/>
        <dsp:cNvSpPr/>
      </dsp:nvSpPr>
      <dsp:spPr>
        <a:xfrm rot="7560000">
          <a:off x="3556970" y="3014822"/>
          <a:ext cx="148024"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a:p>
      </dsp:txBody>
      <dsp:txXfrm rot="10800000">
        <a:off x="3592224" y="3085928"/>
        <a:ext cx="103617" cy="267209"/>
      </dsp:txXfrm>
    </dsp:sp>
    <dsp:sp modelId="{492A8904-4F29-41B2-8DF6-9E5DB43B598E}">
      <dsp:nvSpPr>
        <dsp:cNvPr id="0" name=""/>
        <dsp:cNvSpPr/>
      </dsp:nvSpPr>
      <dsp:spPr>
        <a:xfrm>
          <a:off x="2323512" y="3206764"/>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Präsenz bei Siegerehrung am 15. Sept. mit Prämierung der Sieger</a:t>
          </a:r>
          <a:endParaRPr lang="de-DE" sz="1400" kern="1200" dirty="0"/>
        </a:p>
      </dsp:txBody>
      <dsp:txXfrm>
        <a:off x="2549101" y="3432353"/>
        <a:ext cx="1089239" cy="1089239"/>
      </dsp:txXfrm>
    </dsp:sp>
    <dsp:sp modelId="{470BEB95-5498-4076-A7AD-52EA2D6058A0}">
      <dsp:nvSpPr>
        <dsp:cNvPr id="0" name=""/>
        <dsp:cNvSpPr/>
      </dsp:nvSpPr>
      <dsp:spPr>
        <a:xfrm rot="11880000">
          <a:off x="3222634" y="1985841"/>
          <a:ext cx="148024"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a:p>
      </dsp:txBody>
      <dsp:txXfrm rot="10800000">
        <a:off x="3265954" y="2081771"/>
        <a:ext cx="103617" cy="267209"/>
      </dsp:txXfrm>
    </dsp:sp>
    <dsp:sp modelId="{A0AE6ABD-EFF8-41C2-907C-790C07DF522C}">
      <dsp:nvSpPr>
        <dsp:cNvPr id="0" name=""/>
        <dsp:cNvSpPr/>
      </dsp:nvSpPr>
      <dsp:spPr>
        <a:xfrm>
          <a:off x="1657130" y="1155851"/>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smtClean="0"/>
            <a:t>Kommuni-kationsmittel</a:t>
          </a:r>
          <a:r>
            <a:rPr lang="de-DE" sz="1400" kern="1200" dirty="0" smtClean="0"/>
            <a:t> (Print, Internet, </a:t>
          </a:r>
          <a:r>
            <a:rPr lang="de-DE" sz="1400" kern="1200" dirty="0" err="1" smtClean="0"/>
            <a:t>Social</a:t>
          </a:r>
          <a:r>
            <a:rPr lang="de-DE" sz="1400" kern="1200" dirty="0" smtClean="0"/>
            <a:t> Media etc.)</a:t>
          </a:r>
          <a:endParaRPr lang="de-DE" sz="1400" kern="1200" dirty="0"/>
        </a:p>
      </dsp:txBody>
      <dsp:txXfrm>
        <a:off x="1882719" y="1381440"/>
        <a:ext cx="1089239" cy="1089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AB35D-7F85-4F08-9397-AA61FB00442A}">
      <dsp:nvSpPr>
        <dsp:cNvPr id="0" name=""/>
        <dsp:cNvSpPr/>
      </dsp:nvSpPr>
      <dsp:spPr>
        <a:xfrm>
          <a:off x="0" y="1680156"/>
          <a:ext cx="3029215" cy="1211686"/>
        </a:xfrm>
        <a:prstGeom prst="chevron">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de-DE" sz="2800" kern="1200" dirty="0" smtClean="0"/>
            <a:t>Februar</a:t>
          </a:r>
          <a:endParaRPr lang="de-DE" sz="2000" kern="1200" dirty="0">
            <a:latin typeface="Times New Roman" pitchFamily="18" charset="0"/>
            <a:cs typeface="Times New Roman" pitchFamily="18" charset="0"/>
          </a:endParaRPr>
        </a:p>
      </dsp:txBody>
      <dsp:txXfrm>
        <a:off x="605843" y="1680156"/>
        <a:ext cx="1817529" cy="1211686"/>
      </dsp:txXfrm>
    </dsp:sp>
    <dsp:sp modelId="{43FF70E3-3B35-4DF9-A907-606680DFC178}">
      <dsp:nvSpPr>
        <dsp:cNvPr id="0" name=""/>
        <dsp:cNvSpPr/>
      </dsp:nvSpPr>
      <dsp:spPr>
        <a:xfrm>
          <a:off x="2728780" y="1680156"/>
          <a:ext cx="3029215" cy="1211686"/>
        </a:xfrm>
        <a:prstGeom prst="chevron">
          <a:avLst/>
        </a:prstGeom>
        <a:gradFill rotWithShape="0">
          <a:gsLst>
            <a:gs pos="0">
              <a:schemeClr val="accent3">
                <a:hueOff val="5625133"/>
                <a:satOff val="-8440"/>
                <a:lumOff val="-1373"/>
                <a:alphaOff val="0"/>
                <a:tint val="43000"/>
                <a:satMod val="165000"/>
              </a:schemeClr>
            </a:gs>
            <a:gs pos="55000">
              <a:schemeClr val="accent3">
                <a:hueOff val="5625133"/>
                <a:satOff val="-8440"/>
                <a:lumOff val="-1373"/>
                <a:alphaOff val="0"/>
                <a:tint val="83000"/>
                <a:satMod val="155000"/>
              </a:schemeClr>
            </a:gs>
            <a:gs pos="100000">
              <a:schemeClr val="accent3">
                <a:hueOff val="5625133"/>
                <a:satOff val="-8440"/>
                <a:lumOff val="-137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de-DE" sz="2800" kern="1200" dirty="0" smtClean="0"/>
            <a:t>März-August</a:t>
          </a:r>
          <a:endParaRPr lang="de-DE" sz="1600" kern="1200" dirty="0">
            <a:latin typeface="Times New Roman" pitchFamily="18" charset="0"/>
            <a:cs typeface="Times New Roman" pitchFamily="18" charset="0"/>
          </a:endParaRPr>
        </a:p>
      </dsp:txBody>
      <dsp:txXfrm>
        <a:off x="3334623" y="1680156"/>
        <a:ext cx="1817529" cy="1211686"/>
      </dsp:txXfrm>
    </dsp:sp>
    <dsp:sp modelId="{D3FAEA15-74EA-44F0-B324-8062485B62BB}">
      <dsp:nvSpPr>
        <dsp:cNvPr id="0" name=""/>
        <dsp:cNvSpPr/>
      </dsp:nvSpPr>
      <dsp:spPr>
        <a:xfrm>
          <a:off x="5455074" y="1680156"/>
          <a:ext cx="3029215" cy="1211686"/>
        </a:xfrm>
        <a:prstGeom prst="chevron">
          <a:avLst/>
        </a:prstGeom>
        <a:gradFill rotWithShape="0">
          <a:gsLst>
            <a:gs pos="0">
              <a:schemeClr val="accent3">
                <a:hueOff val="11250266"/>
                <a:satOff val="-16880"/>
                <a:lumOff val="-2745"/>
                <a:alphaOff val="0"/>
                <a:tint val="43000"/>
                <a:satMod val="165000"/>
              </a:schemeClr>
            </a:gs>
            <a:gs pos="55000">
              <a:schemeClr val="accent3">
                <a:hueOff val="11250266"/>
                <a:satOff val="-16880"/>
                <a:lumOff val="-2745"/>
                <a:alphaOff val="0"/>
                <a:tint val="83000"/>
                <a:satMod val="155000"/>
              </a:schemeClr>
            </a:gs>
            <a:gs pos="100000">
              <a:schemeClr val="accent3">
                <a:hueOff val="11250266"/>
                <a:satOff val="-16880"/>
                <a:lumOff val="-274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de-DE" sz="2700" kern="1200" dirty="0" smtClean="0"/>
            <a:t>September</a:t>
          </a:r>
          <a:endParaRPr lang="de-DE" sz="2700" kern="1200" dirty="0">
            <a:latin typeface="Times New Roman" pitchFamily="18" charset="0"/>
            <a:cs typeface="Times New Roman" pitchFamily="18" charset="0"/>
          </a:endParaRPr>
        </a:p>
      </dsp:txBody>
      <dsp:txXfrm>
        <a:off x="6060917" y="1680156"/>
        <a:ext cx="1817529" cy="1211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A2128-1D19-7A45-B522-2D3B44CDD5D4}">
      <dsp:nvSpPr>
        <dsp:cNvPr id="0" name=""/>
        <dsp:cNvSpPr/>
      </dsp:nvSpPr>
      <dsp:spPr>
        <a:xfrm>
          <a:off x="1905" y="1083694"/>
          <a:ext cx="1857374" cy="345600"/>
        </a:xfrm>
        <a:prstGeom prst="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de-DE" sz="1200" kern="1200" dirty="0" smtClean="0"/>
            <a:t>Organisation</a:t>
          </a:r>
          <a:endParaRPr lang="de-DE" sz="1200" kern="1200" dirty="0"/>
        </a:p>
      </dsp:txBody>
      <dsp:txXfrm>
        <a:off x="1905" y="1083694"/>
        <a:ext cx="1857374" cy="345600"/>
      </dsp:txXfrm>
    </dsp:sp>
    <dsp:sp modelId="{4C9C3C51-5CC2-E94E-B0B6-122A4D8DF951}">
      <dsp:nvSpPr>
        <dsp:cNvPr id="0" name=""/>
        <dsp:cNvSpPr/>
      </dsp:nvSpPr>
      <dsp:spPr>
        <a:xfrm>
          <a:off x="1905" y="1429294"/>
          <a:ext cx="1857374" cy="155101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de-DE" sz="1200" kern="1200" dirty="0" smtClean="0"/>
            <a:t>Streckenplanung</a:t>
          </a:r>
          <a:endParaRPr lang="de-DE" sz="1200" kern="1200" dirty="0"/>
        </a:p>
        <a:p>
          <a:pPr marL="114300" lvl="1" indent="-114300" algn="l" defTabSz="533400">
            <a:lnSpc>
              <a:spcPct val="90000"/>
            </a:lnSpc>
            <a:spcBef>
              <a:spcPct val="0"/>
            </a:spcBef>
            <a:spcAft>
              <a:spcPct val="15000"/>
            </a:spcAft>
            <a:buChar char="••"/>
          </a:pPr>
          <a:r>
            <a:rPr lang="de-DE" sz="1200" kern="1200" dirty="0" smtClean="0"/>
            <a:t>Ansprache von Kooperationspartnern</a:t>
          </a:r>
          <a:endParaRPr lang="de-DE" sz="1200" kern="1200" dirty="0"/>
        </a:p>
      </dsp:txBody>
      <dsp:txXfrm>
        <a:off x="1905" y="1429294"/>
        <a:ext cx="1857374" cy="1551010"/>
      </dsp:txXfrm>
    </dsp:sp>
    <dsp:sp modelId="{2917202E-7633-0B4E-8B5E-E0EF2DBF53C4}">
      <dsp:nvSpPr>
        <dsp:cNvPr id="0" name=""/>
        <dsp:cNvSpPr/>
      </dsp:nvSpPr>
      <dsp:spPr>
        <a:xfrm>
          <a:off x="2119312" y="1083694"/>
          <a:ext cx="1857374" cy="345600"/>
        </a:xfrm>
        <a:prstGeom prst="rect">
          <a:avLst/>
        </a:prstGeom>
        <a:gradFill rotWithShape="0">
          <a:gsLst>
            <a:gs pos="0">
              <a:schemeClr val="accent3">
                <a:hueOff val="5625133"/>
                <a:satOff val="-8440"/>
                <a:lumOff val="-1373"/>
                <a:alphaOff val="0"/>
                <a:tint val="43000"/>
                <a:satMod val="165000"/>
              </a:schemeClr>
            </a:gs>
            <a:gs pos="55000">
              <a:schemeClr val="accent3">
                <a:hueOff val="5625133"/>
                <a:satOff val="-8440"/>
                <a:lumOff val="-1373"/>
                <a:alphaOff val="0"/>
                <a:tint val="83000"/>
                <a:satMod val="155000"/>
              </a:schemeClr>
            </a:gs>
            <a:gs pos="100000">
              <a:schemeClr val="accent3">
                <a:hueOff val="5625133"/>
                <a:satOff val="-8440"/>
                <a:lumOff val="-1373"/>
                <a:alphaOff val="0"/>
                <a:shade val="85000"/>
              </a:schemeClr>
            </a:gs>
          </a:gsLst>
          <a:path path="circle">
            <a:fillToRect l="-40000" t="-90000" r="140000" b="190000"/>
          </a:path>
        </a:gradFill>
        <a:ln w="9525" cap="flat" cmpd="sng" algn="ctr">
          <a:solidFill>
            <a:schemeClr val="accent3">
              <a:hueOff val="5625133"/>
              <a:satOff val="-8440"/>
              <a:lumOff val="-1373"/>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de-DE" sz="1200" kern="1200" dirty="0" smtClean="0"/>
            <a:t>Werbung</a:t>
          </a:r>
          <a:endParaRPr lang="de-DE" sz="1200" kern="1200" dirty="0"/>
        </a:p>
      </dsp:txBody>
      <dsp:txXfrm>
        <a:off x="2119312" y="1083694"/>
        <a:ext cx="1857374" cy="345600"/>
      </dsp:txXfrm>
    </dsp:sp>
    <dsp:sp modelId="{4E2FA912-3F64-104C-BF10-1C488DC1D211}">
      <dsp:nvSpPr>
        <dsp:cNvPr id="0" name=""/>
        <dsp:cNvSpPr/>
      </dsp:nvSpPr>
      <dsp:spPr>
        <a:xfrm>
          <a:off x="2119312" y="1429294"/>
          <a:ext cx="1857374" cy="1551010"/>
        </a:xfrm>
        <a:prstGeom prst="rect">
          <a:avLst/>
        </a:prstGeom>
        <a:solidFill>
          <a:schemeClr val="accent3">
            <a:tint val="40000"/>
            <a:alpha val="90000"/>
            <a:hueOff val="5358426"/>
            <a:satOff val="-6896"/>
            <a:lumOff val="-537"/>
            <a:alphaOff val="0"/>
          </a:schemeClr>
        </a:solidFill>
        <a:ln w="9525" cap="flat" cmpd="sng" algn="ctr">
          <a:solidFill>
            <a:schemeClr val="accent3">
              <a:tint val="40000"/>
              <a:alpha val="90000"/>
              <a:hueOff val="5358426"/>
              <a:satOff val="-6896"/>
              <a:lumOff val="-537"/>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de-DE" sz="1200" kern="1200" dirty="0" smtClean="0"/>
            <a:t>Ankündigung der Tour</a:t>
          </a:r>
          <a:endParaRPr lang="de-DE" sz="1200" kern="1200" dirty="0"/>
        </a:p>
        <a:p>
          <a:pPr marL="114300" lvl="1" indent="-114300" algn="l" defTabSz="533400">
            <a:lnSpc>
              <a:spcPct val="90000"/>
            </a:lnSpc>
            <a:spcBef>
              <a:spcPct val="0"/>
            </a:spcBef>
            <a:spcAft>
              <a:spcPct val="15000"/>
            </a:spcAft>
            <a:buChar char="••"/>
          </a:pPr>
          <a:r>
            <a:rPr lang="de-DE" sz="1200" kern="1200" dirty="0" smtClean="0"/>
            <a:t>Anmeldung der Teilnehmer</a:t>
          </a:r>
          <a:endParaRPr lang="de-DE" sz="1200" kern="1200" dirty="0"/>
        </a:p>
        <a:p>
          <a:pPr marL="114300" lvl="1" indent="-114300" algn="l" defTabSz="533400">
            <a:lnSpc>
              <a:spcPct val="90000"/>
            </a:lnSpc>
            <a:spcBef>
              <a:spcPct val="0"/>
            </a:spcBef>
            <a:spcAft>
              <a:spcPct val="15000"/>
            </a:spcAft>
            <a:buChar char="••"/>
          </a:pPr>
          <a:r>
            <a:rPr lang="de-DE" sz="1200" kern="1200" dirty="0" smtClean="0"/>
            <a:t>PR Maßnahmen</a:t>
          </a:r>
          <a:endParaRPr lang="de-DE" sz="1200" kern="1200" dirty="0"/>
        </a:p>
      </dsp:txBody>
      <dsp:txXfrm>
        <a:off x="2119312" y="1429294"/>
        <a:ext cx="1857374" cy="1551010"/>
      </dsp:txXfrm>
    </dsp:sp>
    <dsp:sp modelId="{2DEAD3F3-0A43-A34C-BE85-3F3C2CF76772}">
      <dsp:nvSpPr>
        <dsp:cNvPr id="0" name=""/>
        <dsp:cNvSpPr/>
      </dsp:nvSpPr>
      <dsp:spPr>
        <a:xfrm>
          <a:off x="4236719" y="1083694"/>
          <a:ext cx="1857374" cy="345600"/>
        </a:xfrm>
        <a:prstGeom prst="rect">
          <a:avLst/>
        </a:prstGeom>
        <a:gradFill rotWithShape="0">
          <a:gsLst>
            <a:gs pos="0">
              <a:schemeClr val="accent3">
                <a:hueOff val="11250266"/>
                <a:satOff val="-16880"/>
                <a:lumOff val="-2745"/>
                <a:alphaOff val="0"/>
                <a:tint val="43000"/>
                <a:satMod val="165000"/>
              </a:schemeClr>
            </a:gs>
            <a:gs pos="55000">
              <a:schemeClr val="accent3">
                <a:hueOff val="11250266"/>
                <a:satOff val="-16880"/>
                <a:lumOff val="-2745"/>
                <a:alphaOff val="0"/>
                <a:tint val="83000"/>
                <a:satMod val="155000"/>
              </a:schemeClr>
            </a:gs>
            <a:gs pos="100000">
              <a:schemeClr val="accent3">
                <a:hueOff val="11250266"/>
                <a:satOff val="-16880"/>
                <a:lumOff val="-2745"/>
                <a:alphaOff val="0"/>
                <a:shade val="85000"/>
              </a:schemeClr>
            </a:gs>
          </a:gsLst>
          <a:path path="circle">
            <a:fillToRect l="-40000" t="-90000" r="140000" b="190000"/>
          </a:path>
        </a:gradFill>
        <a:ln w="9525" cap="flat" cmpd="sng" algn="ctr">
          <a:solidFill>
            <a:schemeClr val="accent3">
              <a:hueOff val="11250266"/>
              <a:satOff val="-16880"/>
              <a:lumOff val="-2745"/>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de-DE" sz="1200" kern="1200" dirty="0" smtClean="0"/>
            <a:t>Veranstaltung</a:t>
          </a:r>
          <a:endParaRPr lang="de-DE" sz="1200" kern="1200" dirty="0"/>
        </a:p>
      </dsp:txBody>
      <dsp:txXfrm>
        <a:off x="4236719" y="1083694"/>
        <a:ext cx="1857374" cy="345600"/>
      </dsp:txXfrm>
    </dsp:sp>
    <dsp:sp modelId="{B6C7AFE0-0B6C-3C42-B038-30C7E9DFCF3D}">
      <dsp:nvSpPr>
        <dsp:cNvPr id="0" name=""/>
        <dsp:cNvSpPr/>
      </dsp:nvSpPr>
      <dsp:spPr>
        <a:xfrm>
          <a:off x="4236719" y="1429294"/>
          <a:ext cx="1857374" cy="1551010"/>
        </a:xfrm>
        <a:prstGeom prst="rect">
          <a:avLst/>
        </a:prstGeom>
        <a:solidFill>
          <a:schemeClr val="accent3">
            <a:tint val="40000"/>
            <a:alpha val="90000"/>
            <a:hueOff val="10716852"/>
            <a:satOff val="-13793"/>
            <a:lumOff val="-1075"/>
            <a:alphaOff val="0"/>
          </a:schemeClr>
        </a:solidFill>
        <a:ln w="9525" cap="flat" cmpd="sng" algn="ctr">
          <a:solidFill>
            <a:schemeClr val="accent3">
              <a:tint val="40000"/>
              <a:alpha val="90000"/>
              <a:hueOff val="10716852"/>
              <a:satOff val="-13793"/>
              <a:lumOff val="-1075"/>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de-DE" sz="1200" kern="1200" dirty="0" smtClean="0"/>
            <a:t>Pressekonferenzen am 04.09.12 in Dortmund, Bochum, Wuppertal, Düsseldorf und Aachen</a:t>
          </a:r>
          <a:endParaRPr lang="de-DE" sz="1200" kern="1200" dirty="0"/>
        </a:p>
        <a:p>
          <a:pPr marL="114300" lvl="1" indent="-114300" algn="l" defTabSz="533400">
            <a:lnSpc>
              <a:spcPct val="90000"/>
            </a:lnSpc>
            <a:spcBef>
              <a:spcPct val="0"/>
            </a:spcBef>
            <a:spcAft>
              <a:spcPct val="15000"/>
            </a:spcAft>
            <a:buChar char="••"/>
          </a:pPr>
          <a:r>
            <a:rPr lang="de-DE" sz="1200" kern="1200" dirty="0" smtClean="0"/>
            <a:t>Öffentlichkeitsarbeit</a:t>
          </a:r>
          <a:endParaRPr lang="de-DE" sz="1200" kern="1200" dirty="0"/>
        </a:p>
        <a:p>
          <a:pPr marL="114300" lvl="1" indent="-114300" algn="l" defTabSz="533400">
            <a:lnSpc>
              <a:spcPct val="90000"/>
            </a:lnSpc>
            <a:spcBef>
              <a:spcPct val="0"/>
            </a:spcBef>
            <a:spcAft>
              <a:spcPct val="15000"/>
            </a:spcAft>
            <a:buChar char="••"/>
          </a:pPr>
          <a:r>
            <a:rPr lang="de-DE" sz="1200" kern="1200" dirty="0" smtClean="0"/>
            <a:t>Durchführung und Begleitung der Veranstaltung</a:t>
          </a:r>
          <a:endParaRPr lang="de-DE" sz="1200" kern="1200" dirty="0"/>
        </a:p>
      </dsp:txBody>
      <dsp:txXfrm>
        <a:off x="4236719" y="1429294"/>
        <a:ext cx="1857374" cy="155101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724506C0-3FFE-45A5-803D-9F4FC5464A70}" type="datetimeFigureOut">
              <a:rPr lang="de-DE"/>
              <a:pPr/>
              <a:t>25.08.13</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F8646707-6BBD-41A9-B4DF-0C76A73A2D2A}" type="slidenum">
              <a:rPr/>
              <a:pPr/>
              <a:t>‹Nr.›</a:t>
            </a:fld>
            <a:endParaRPr lang="de-DE"/>
          </a:p>
        </p:txBody>
      </p:sp>
    </p:spTree>
    <p:extLst>
      <p:ext uri="{BB962C8B-B14F-4D97-AF65-F5344CB8AC3E}">
        <p14:creationId xmlns:p14="http://schemas.microsoft.com/office/powerpoint/2010/main" val="3308017314"/>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Diese Vorlage eignet sich als Ausgangspunkt für Aktualisierungen zu</a:t>
            </a:r>
            <a:r>
              <a:rPr lang="de-DE" baseline="0" dirty="0" smtClean="0"/>
              <a:t> Projektmeilensteinen.</a:t>
            </a:r>
            <a:endParaRPr lang="de-DE" dirty="0" smtClean="0"/>
          </a:p>
          <a:p>
            <a:endParaRPr lang="de-DE" baseline="0" dirty="0" smtClean="0"/>
          </a:p>
          <a:p>
            <a:pPr lvl="0"/>
            <a:r>
              <a:rPr lang="de-DE" sz="1000" b="1" dirty="0" smtClean="0"/>
              <a:t>Abschnitte</a:t>
            </a:r>
            <a:endParaRPr lang="de-DE" sz="1000" b="0" dirty="0" smtClean="0"/>
          </a:p>
          <a:p>
            <a:pPr lvl="0"/>
            <a:r>
              <a:rPr lang="de-DE" sz="1000" b="0" baseline="0" dirty="0" smtClean="0"/>
              <a:t>Abschnitte können Sie bei der Gliederung Ihrer Folien unterstützen oder die Zusammenarbeit zwischen mehreren Autoren erleichtern. Klicken Sie auf der Registerkarte </a:t>
            </a:r>
            <a:r>
              <a:rPr lang="de-DE" sz="1000" b="1" baseline="0" dirty="0" smtClean="0"/>
              <a:t>Erste Folie</a:t>
            </a:r>
            <a:r>
              <a:rPr lang="de-DE" sz="1000" b="0" baseline="0" dirty="0" smtClean="0"/>
              <a:t> unter Folien auf </a:t>
            </a:r>
            <a:r>
              <a:rPr lang="de-DE" sz="1000" b="1" baseline="0" dirty="0" smtClean="0"/>
              <a:t>Abschnitt</a:t>
            </a:r>
            <a:r>
              <a:rPr lang="de-DE" sz="1000" b="0" baseline="0" dirty="0" smtClean="0"/>
              <a:t>, und klicken Sie dann auf </a:t>
            </a:r>
            <a:r>
              <a:rPr lang="de-DE" sz="1000" b="1" baseline="0" dirty="0" smtClean="0"/>
              <a:t>Abschnitt hinzufügen</a:t>
            </a:r>
            <a:r>
              <a:rPr lang="de-DE" sz="1000" b="0" baseline="0" dirty="0" smtClean="0"/>
              <a:t>.</a:t>
            </a:r>
            <a:endParaRPr lang="de-DE" sz="1000" b="0" dirty="0" smtClean="0"/>
          </a:p>
          <a:p>
            <a:pPr lvl="0"/>
            <a:endParaRPr lang="de-DE" sz="1000" b="1" dirty="0" smtClean="0"/>
          </a:p>
          <a:p>
            <a:pPr lvl="0"/>
            <a:r>
              <a:rPr lang="de-DE" sz="1000" b="1" dirty="0" smtClean="0"/>
              <a:t>Notizen</a:t>
            </a:r>
          </a:p>
          <a:p>
            <a:pPr lvl="0"/>
            <a:r>
              <a:rPr lang="de-DE" sz="1000" dirty="0" smtClean="0"/>
              <a:t>Verwenden Sie den Notizenbereich für Vortragsnotizen oder optionale Detailinformationen für Ihr Publikum.</a:t>
            </a:r>
            <a:r>
              <a:rPr lang="de-DE" sz="1000" baseline="0" dirty="0" smtClean="0"/>
              <a:t> </a:t>
            </a:r>
            <a:r>
              <a:rPr lang="de-DE" sz="1000" baseline="0" smtClean="0"/>
              <a:t>Sie können diese Notizen während der Präsentation in der Referentenansicht anzeigen.  </a:t>
            </a:r>
            <a:endParaRPr lang="de-DE" sz="1000" baseline="0" dirty="0" smtClean="0"/>
          </a:p>
          <a:p>
            <a:pPr lvl="0">
              <a:buFontTx/>
              <a:buNone/>
            </a:pPr>
            <a:r>
              <a:rPr lang="de-DE" sz="1000" dirty="0" smtClean="0"/>
              <a:t>Achten Sie auf den Schriftgrad (für Barrierefreiheit, Sichtbarkeit, Videoerstellung und Onlineproduktion wichtig)</a:t>
            </a:r>
          </a:p>
          <a:p>
            <a:pPr lvl="0"/>
            <a:endParaRPr lang="de-DE" sz="1000" dirty="0" smtClean="0"/>
          </a:p>
          <a:p>
            <a:pPr lvl="0">
              <a:buFontTx/>
              <a:buNone/>
            </a:pPr>
            <a:r>
              <a:rPr lang="de-DE" sz="1000" b="1" dirty="0" smtClean="0"/>
              <a:t>Abgestimmte Farben </a:t>
            </a:r>
          </a:p>
          <a:p>
            <a:pPr lvl="0">
              <a:buFontTx/>
              <a:buNone/>
            </a:pPr>
            <a:r>
              <a:rPr lang="de-DE" sz="1000" dirty="0" smtClean="0"/>
              <a:t>Achten Sie besonders auf Diagramme, Illustrationen und Textfelder.</a:t>
            </a:r>
            <a:r>
              <a:rPr lang="de-DE" sz="1000" baseline="0" dirty="0" smtClean="0"/>
              <a:t> </a:t>
            </a:r>
            <a:endParaRPr lang="de-DE" sz="1000" dirty="0" smtClean="0"/>
          </a:p>
          <a:p>
            <a:pPr lvl="0"/>
            <a:r>
              <a:rPr lang="de-DE" sz="1000" dirty="0" smtClean="0"/>
              <a:t>Bedenken Sie, dass Teilnehmer schwarzweiß oder in </a:t>
            </a:r>
            <a:r>
              <a:rPr lang="de-DE" sz="1000" dirty="0" err="1" smtClean="0"/>
              <a:t>Graustufen drucken</a:t>
            </a:r>
            <a:r>
              <a:rPr lang="de-DE" sz="1000" dirty="0" smtClean="0"/>
              <a:t>. Erstellen Sie einen Probedruck, um sicherzustellen, dass Ihre Farben funktionieren, wenn Ihre Teilnehmer in schwarzweiß und </a:t>
            </a:r>
            <a:r>
              <a:rPr lang="de-DE" sz="1000" dirty="0" err="1" smtClean="0"/>
              <a:t>Graustufen drucken</a:t>
            </a:r>
            <a:r>
              <a:rPr lang="de-DE" sz="1000" dirty="0" smtClean="0"/>
              <a:t>.</a:t>
            </a:r>
          </a:p>
          <a:p>
            <a:pPr lvl="0">
              <a:buFontTx/>
              <a:buNone/>
            </a:pPr>
            <a:endParaRPr lang="de-DE" sz="1000" dirty="0" smtClean="0"/>
          </a:p>
          <a:p>
            <a:pPr lvl="0">
              <a:buFontTx/>
              <a:buNone/>
            </a:pPr>
            <a:r>
              <a:rPr lang="de-DE" sz="1000" b="1" dirty="0" smtClean="0"/>
              <a:t>Grafiken, Tabellen und Diagramme</a:t>
            </a:r>
          </a:p>
          <a:p>
            <a:pPr lvl="0"/>
            <a:r>
              <a:rPr lang="de-DE" sz="1000" dirty="0" smtClean="0"/>
              <a:t>Gestalten Sie einfach: Verwenden Sie möglichst einheitliche Formate und Farben, die nicht vom Inhalt ablenken.</a:t>
            </a:r>
          </a:p>
          <a:p>
            <a:pPr lvl="0"/>
            <a:r>
              <a:rPr lang="de-DE" sz="1000" dirty="0" smtClean="0"/>
              <a:t>Beschriften Sie alle Diagramme und Tabellen.</a:t>
            </a:r>
          </a:p>
          <a:p>
            <a:endParaRPr lang="de-DE" dirty="0" smtClean="0"/>
          </a:p>
          <a:p>
            <a:endParaRPr lang="de-DE" dirty="0" smtClean="0"/>
          </a:p>
        </p:txBody>
      </p:sp>
      <p:sp>
        <p:nvSpPr>
          <p:cNvPr id="4" name="Slide Number Placeholder 3"/>
          <p:cNvSpPr>
            <a:spLocks noGrp="1"/>
          </p:cNvSpPr>
          <p:nvPr>
            <p:ph type="sldNum" sz="quarter" idx="10"/>
          </p:nvPr>
        </p:nvSpPr>
        <p:spPr/>
        <p:txBody>
          <a:bodyPr/>
          <a:lstStyle/>
          <a:p>
            <a:fld id="{5E0C3846-8D4C-4326-8BC7-9B455A036298}"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15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16</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17</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de-DE" dirty="0" smtClean="0"/>
              <a:t>* Sollten einige dieser</a:t>
            </a:r>
            <a:r>
              <a:rPr lang="de-DE" baseline="0" dirty="0" smtClean="0"/>
              <a:t> diese Probleme zu einer Terminverzögerung geführt haben oder weiter besprochen werden müssen, geben Sie Einzelheiten auf der nächsten Folie an.</a:t>
            </a:r>
          </a:p>
          <a:p>
            <a:pPr>
              <a:buFont typeface="Arial" charset="0"/>
              <a:buNone/>
            </a:pPr>
            <a:endParaRPr lang="de-DE" baseline="0" dirty="0" smtClean="0"/>
          </a:p>
        </p:txBody>
      </p:sp>
      <p:sp>
        <p:nvSpPr>
          <p:cNvPr id="4" name="Slide Number Placeholder 3"/>
          <p:cNvSpPr>
            <a:spLocks noGrp="1"/>
          </p:cNvSpPr>
          <p:nvPr>
            <p:ph type="sldNum" sz="quarter" idx="10"/>
          </p:nvPr>
        </p:nvSpPr>
        <p:spPr/>
        <p:txBody>
          <a:bodyPr/>
          <a:lstStyle/>
          <a:p>
            <a:fld id="{5E0C3846-8D4C-4326-8BC7-9B455A036298}" type="slidenum">
              <a:rPr lang="de-DE" smtClean="0"/>
              <a:pPr/>
              <a:t>18</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de-DE" dirty="0" smtClean="0"/>
              <a:t>Welche Abhängigkeiten bestehen,</a:t>
            </a:r>
            <a:r>
              <a:rPr lang="de-DE" baseline="0" dirty="0" smtClean="0"/>
              <a:t> die sich auf die Zeitachse, die Kosten und das Ergebnis dieses </a:t>
            </a:r>
            <a:r>
              <a:rPr lang="de-DE" baseline="0" smtClean="0"/>
              <a:t>Projekts auswirken?</a:t>
            </a:r>
            <a:endParaRPr lang="de-DE" dirty="0" smtClean="0"/>
          </a:p>
        </p:txBody>
      </p:sp>
      <p:sp>
        <p:nvSpPr>
          <p:cNvPr id="4" name="Slide Number Placeholder 3"/>
          <p:cNvSpPr>
            <a:spLocks noGrp="1"/>
          </p:cNvSpPr>
          <p:nvPr>
            <p:ph type="sldNum" sz="quarter" idx="10"/>
          </p:nvPr>
        </p:nvSpPr>
        <p:spPr/>
        <p:txBody>
          <a:bodyPr/>
          <a:lstStyle/>
          <a:p>
            <a:fld id="{5E0C3846-8D4C-4326-8BC7-9B455A036298}" type="slidenum">
              <a:rPr lang="de-DE" smtClean="0"/>
              <a:pPr/>
              <a:t>19</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de-DE" sz="1200"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Worin besteht das Projekt</a:t>
            </a:r>
            <a:r>
              <a:rPr lang="de-DE" baseline="0" dirty="0" smtClean="0"/>
              <a:t> ?</a:t>
            </a:r>
          </a:p>
          <a:p>
            <a:r>
              <a:rPr lang="de-DE" dirty="0" smtClean="0"/>
              <a:t>Definieren</a:t>
            </a:r>
            <a:r>
              <a:rPr lang="de-DE" baseline="0" dirty="0" smtClean="0"/>
              <a:t> des Ziels dieses Projekts</a:t>
            </a:r>
          </a:p>
          <a:p>
            <a:pPr lvl="1"/>
            <a:r>
              <a:rPr lang="de-DE" dirty="0" smtClean="0"/>
              <a:t>Wurden ähnliche Projekte bereits bearbeitet, oder ist dies ein neues Gebiet?</a:t>
            </a:r>
          </a:p>
          <a:p>
            <a:r>
              <a:rPr lang="de-DE" baseline="0" dirty="0" smtClean="0"/>
              <a:t>Definieren des Umfangs des Projekts</a:t>
            </a:r>
          </a:p>
          <a:p>
            <a:pPr lvl="1"/>
            <a:r>
              <a:rPr lang="de-DE" baseline="0" dirty="0" smtClean="0"/>
              <a:t>Ist dies ein unabhängiges Projekt, oder hängt es mit anderen Projekten zusammen?</a:t>
            </a:r>
          </a:p>
          <a:p>
            <a:pPr lvl="0"/>
            <a:endParaRPr lang="de-DE" baseline="0" dirty="0" smtClean="0"/>
          </a:p>
          <a:p>
            <a:pPr lvl="0"/>
            <a:r>
              <a:rPr lang="de-DE" baseline="0" dirty="0" smtClean="0"/>
              <a:t>* Beachten Sie, dass diese Folie für wöchentliche Statusberichte nicht erforderlich ist.</a:t>
            </a:r>
            <a:endParaRPr lang="de-DE" dirty="0" smtClean="0"/>
          </a:p>
          <a:p>
            <a:endParaRPr lang="de-DE" dirty="0"/>
          </a:p>
        </p:txBody>
      </p:sp>
      <p:sp>
        <p:nvSpPr>
          <p:cNvPr id="4" name="Slide Number Placeholder 3"/>
          <p:cNvSpPr>
            <a:spLocks noGrp="1"/>
          </p:cNvSpPr>
          <p:nvPr>
            <p:ph type="sldNum" sz="quarter" idx="10"/>
          </p:nvPr>
        </p:nvSpPr>
        <p:spPr/>
        <p:txBody>
          <a:bodyPr/>
          <a:lstStyle/>
          <a:p>
            <a:fld id="{5E0C3846-8D4C-4326-8BC7-9B455A036298}"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de-DE">
                <a:latin typeface="Georgia" pitchFamily="18" charset="0"/>
              </a:defRPr>
            </a:lvl1pPr>
          </a:lstStyle>
          <a:p>
            <a:pPr eaLnBrk="1" latinLnBrk="0" hangingPunct="1"/>
            <a:r>
              <a:rPr kumimoji="0" lang="de-DE" smtClean="0"/>
              <a:t>Mastertitelformat bearbeiten</a:t>
            </a:r>
            <a:endParaRPr kumimoji="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de-DE" sz="1600" baseline="0">
                <a:solidFill>
                  <a:schemeClr val="tx1"/>
                </a:solidFill>
                <a:latin typeface="Georgia" pitchFamily="18" charset="0"/>
              </a:defRPr>
            </a:lvl1pPr>
            <a:lvl2pPr marL="457200" indent="0" algn="ctr" eaLnBrk="1" latinLnBrk="0" hangingPunct="1">
              <a:buNone/>
              <a:defRPr kumimoji="0" lang="de-DE">
                <a:solidFill>
                  <a:schemeClr val="tx1">
                    <a:tint val="75000"/>
                  </a:schemeClr>
                </a:solidFill>
              </a:defRPr>
            </a:lvl2pPr>
            <a:lvl3pPr marL="914400" indent="0" algn="ctr" eaLnBrk="1" latinLnBrk="0" hangingPunct="1">
              <a:buNone/>
              <a:defRPr kumimoji="0" lang="de-DE">
                <a:solidFill>
                  <a:schemeClr val="tx1">
                    <a:tint val="75000"/>
                  </a:schemeClr>
                </a:solidFill>
              </a:defRPr>
            </a:lvl3pPr>
            <a:lvl4pPr marL="1371600" indent="0" algn="ctr" eaLnBrk="1" latinLnBrk="0" hangingPunct="1">
              <a:buNone/>
              <a:defRPr kumimoji="0" lang="de-DE">
                <a:solidFill>
                  <a:schemeClr val="tx1">
                    <a:tint val="75000"/>
                  </a:schemeClr>
                </a:solidFill>
              </a:defRPr>
            </a:lvl4pPr>
            <a:lvl5pPr marL="1828800" indent="0" algn="ctr" eaLnBrk="1" latinLnBrk="0" hangingPunct="1">
              <a:buNone/>
              <a:defRPr kumimoji="0" lang="de-DE">
                <a:solidFill>
                  <a:schemeClr val="tx1">
                    <a:tint val="75000"/>
                  </a:schemeClr>
                </a:solidFill>
              </a:defRPr>
            </a:lvl5pPr>
            <a:lvl6pPr marL="2286000" indent="0" algn="ctr" eaLnBrk="1" latinLnBrk="0" hangingPunct="1">
              <a:buNone/>
              <a:defRPr kumimoji="0" lang="de-DE">
                <a:solidFill>
                  <a:schemeClr val="tx1">
                    <a:tint val="75000"/>
                  </a:schemeClr>
                </a:solidFill>
              </a:defRPr>
            </a:lvl6pPr>
            <a:lvl7pPr marL="2743200" indent="0" algn="ctr" eaLnBrk="1" latinLnBrk="0" hangingPunct="1">
              <a:buNone/>
              <a:defRPr kumimoji="0" lang="de-DE">
                <a:solidFill>
                  <a:schemeClr val="tx1">
                    <a:tint val="75000"/>
                  </a:schemeClr>
                </a:solidFill>
              </a:defRPr>
            </a:lvl7pPr>
            <a:lvl8pPr marL="3200400" indent="0" algn="ctr" eaLnBrk="1" latinLnBrk="0" hangingPunct="1">
              <a:buNone/>
              <a:defRPr kumimoji="0" lang="de-DE">
                <a:solidFill>
                  <a:schemeClr val="tx1">
                    <a:tint val="75000"/>
                  </a:schemeClr>
                </a:solidFill>
              </a:defRPr>
            </a:lvl8pPr>
            <a:lvl9pPr marL="3657600" indent="0" algn="ctr" eaLnBrk="1" latinLnBrk="0" hangingPunct="1">
              <a:buNone/>
              <a:defRPr kumimoji="0" lang="de-DE">
                <a:solidFill>
                  <a:schemeClr val="tx1">
                    <a:tint val="75000"/>
                  </a:schemeClr>
                </a:solidFill>
              </a:defRPr>
            </a:lvl9pPr>
          </a:lstStyle>
          <a:p>
            <a:r>
              <a:rPr kumimoji="0" lang="de-DE"/>
              <a:t>Zum Bearbeiten klicken</a:t>
            </a:r>
          </a:p>
        </p:txBody>
      </p:sp>
      <p:sp>
        <p:nvSpPr>
          <p:cNvPr id="4" name="Date Placeholder 3"/>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de-DE" smtClean="0"/>
              <a:t>Mastertitelformat bearbeiten</a:t>
            </a:r>
            <a:endParaRPr kumimoji="0"/>
          </a:p>
        </p:txBody>
      </p:sp>
      <p:sp>
        <p:nvSpPr>
          <p:cNvPr id="3" name="Vertical Text Placeholder 2"/>
          <p:cNvSpPr>
            <a:spLocks noGrp="1"/>
          </p:cNvSpPr>
          <p:nvPr>
            <p:ph type="body" orient="vert" idx="1"/>
          </p:nvPr>
        </p:nvSpPr>
        <p:spPr/>
        <p:txBody>
          <a:bodyPr vert="eaVert"/>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a:p>
        </p:txBody>
      </p:sp>
      <p:sp>
        <p:nvSpPr>
          <p:cNvPr id="4" name="Date Placeholder 3"/>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kumimoji="0" lang="de-DE" smtClean="0"/>
              <a:t>Mastertitelformat bearbeiten</a:t>
            </a:r>
            <a:endParaRPr kumimoji="0"/>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a:p>
        </p:txBody>
      </p:sp>
      <p:sp>
        <p:nvSpPr>
          <p:cNvPr id="4" name="Date Placeholder 3"/>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168" b="-1199"/>
          <a:stretch/>
        </p:blipFill>
        <p:spPr>
          <a:xfrm>
            <a:off x="-13647"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de-DE" sz="3600" b="0" cap="none">
                <a:latin typeface="Georgia" pitchFamily="18" charset="0"/>
              </a:defRPr>
            </a:lvl1pPr>
          </a:lstStyle>
          <a:p>
            <a:r>
              <a:rPr kumimoji="0" lang="de-DE"/>
              <a:t>Titelmasterformat durch Klicken bearbeiten</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de-DE" sz="2000">
                <a:solidFill>
                  <a:schemeClr val="tx1"/>
                </a:solidFill>
                <a:latin typeface="Georgia" pitchFamily="18" charset="0"/>
              </a:defRPr>
            </a:lvl1pPr>
            <a:lvl2pPr marL="457200" indent="0" eaLnBrk="1" latinLnBrk="0" hangingPunct="1">
              <a:buNone/>
              <a:defRPr kumimoji="0" lang="de-DE" sz="1800">
                <a:solidFill>
                  <a:schemeClr val="tx1">
                    <a:tint val="75000"/>
                  </a:schemeClr>
                </a:solidFill>
              </a:defRPr>
            </a:lvl2pPr>
            <a:lvl3pPr marL="914400" indent="0" eaLnBrk="1" latinLnBrk="0" hangingPunct="1">
              <a:buNone/>
              <a:defRPr kumimoji="0" lang="de-DE" sz="1600">
                <a:solidFill>
                  <a:schemeClr val="tx1">
                    <a:tint val="75000"/>
                  </a:schemeClr>
                </a:solidFill>
              </a:defRPr>
            </a:lvl3pPr>
            <a:lvl4pPr marL="1371600" indent="0" eaLnBrk="1" latinLnBrk="0" hangingPunct="1">
              <a:buNone/>
              <a:defRPr kumimoji="0" lang="de-DE" sz="1400">
                <a:solidFill>
                  <a:schemeClr val="tx1">
                    <a:tint val="75000"/>
                  </a:schemeClr>
                </a:solidFill>
              </a:defRPr>
            </a:lvl4pPr>
            <a:lvl5pPr marL="1828800" indent="0" eaLnBrk="1" latinLnBrk="0" hangingPunct="1">
              <a:buNone/>
              <a:defRPr kumimoji="0" lang="de-DE" sz="1400">
                <a:solidFill>
                  <a:schemeClr val="tx1">
                    <a:tint val="75000"/>
                  </a:schemeClr>
                </a:solidFill>
              </a:defRPr>
            </a:lvl5pPr>
            <a:lvl6pPr marL="2286000" indent="0" eaLnBrk="1" latinLnBrk="0" hangingPunct="1">
              <a:buNone/>
              <a:defRPr kumimoji="0" lang="de-DE" sz="1400">
                <a:solidFill>
                  <a:schemeClr val="tx1">
                    <a:tint val="75000"/>
                  </a:schemeClr>
                </a:solidFill>
              </a:defRPr>
            </a:lvl6pPr>
            <a:lvl7pPr marL="2743200" indent="0" eaLnBrk="1" latinLnBrk="0" hangingPunct="1">
              <a:buNone/>
              <a:defRPr kumimoji="0" lang="de-DE" sz="1400">
                <a:solidFill>
                  <a:schemeClr val="tx1">
                    <a:tint val="75000"/>
                  </a:schemeClr>
                </a:solidFill>
              </a:defRPr>
            </a:lvl7pPr>
            <a:lvl8pPr marL="3200400" indent="0" eaLnBrk="1" latinLnBrk="0" hangingPunct="1">
              <a:buNone/>
              <a:defRPr kumimoji="0" lang="de-DE" sz="1400">
                <a:solidFill>
                  <a:schemeClr val="tx1">
                    <a:tint val="75000"/>
                  </a:schemeClr>
                </a:solidFill>
              </a:defRPr>
            </a:lvl8pPr>
            <a:lvl9pPr marL="3657600" indent="0" eaLnBrk="1" latinLnBrk="0" hangingPunct="1">
              <a:buNone/>
              <a:defRPr kumimoji="0" lang="de-DE" sz="1400">
                <a:solidFill>
                  <a:schemeClr val="tx1">
                    <a:tint val="75000"/>
                  </a:schemeClr>
                </a:solidFill>
              </a:defRPr>
            </a:lvl9pPr>
          </a:lstStyle>
          <a:p>
            <a:pPr lvl="0" eaLnBrk="1" latinLnBrk="0" hangingPunct="1"/>
            <a:r>
              <a:rPr kumimoji="0" lang="de-DE" smtClean="0"/>
              <a:t>Mastertextformat bearbeiten</a:t>
            </a:r>
          </a:p>
        </p:txBody>
      </p:sp>
      <p:sp>
        <p:nvSpPr>
          <p:cNvPr id="4" name="Date Placeholder 3"/>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de-DE" sz="2800">
                <a:latin typeface="Georgia" pitchFamily="18" charset="0"/>
              </a:defRPr>
            </a:lvl1pPr>
          </a:lstStyle>
          <a:p>
            <a:pPr eaLnBrk="1" latinLnBrk="0" hangingPunct="1"/>
            <a:r>
              <a:rPr kumimoji="0" lang="de-DE" smtClean="0"/>
              <a:t>Mastertitelformat bearbeiten</a:t>
            </a:r>
            <a:endParaRPr kumimoji="0"/>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de-DE"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de-DE" sz="1800">
                <a:latin typeface="Georgia" pitchFamily="18" charset="0"/>
              </a:defRPr>
            </a:lvl2pPr>
            <a:lvl3pPr eaLnBrk="1" latinLnBrk="0" hangingPunct="1">
              <a:defRPr kumimoji="0" lang="de-DE" sz="2000">
                <a:latin typeface="Georgia" pitchFamily="18" charset="0"/>
              </a:defRPr>
            </a:lvl3pPr>
            <a:lvl4pPr eaLnBrk="1" latinLnBrk="0" hangingPunct="1">
              <a:defRPr kumimoji="0" lang="de-DE" sz="2000">
                <a:latin typeface="Georgia" pitchFamily="18" charset="0"/>
              </a:defRPr>
            </a:lvl4pPr>
            <a:lvl5pPr eaLnBrk="1" latinLnBrk="0" hangingPunct="1">
              <a:defRPr kumimoji="0" lang="de-DE" sz="2000">
                <a:latin typeface="Georgia" pitchFamily="18" charset="0"/>
              </a:defRPr>
            </a:lvl5pPr>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a:p>
        </p:txBody>
      </p:sp>
      <p:sp>
        <p:nvSpPr>
          <p:cNvPr id="4" name="Date Placeholder 3"/>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de-DE" smtClean="0"/>
              <a:t>Mastertitelformat bearbeiten</a:t>
            </a:r>
            <a:endParaRPr kumimoji="0"/>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a:p>
        </p:txBody>
      </p:sp>
      <p:sp>
        <p:nvSpPr>
          <p:cNvPr id="5" name="Date Placeholder 4"/>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de-DE"/>
            </a:lvl1pPr>
          </a:lstStyle>
          <a:p>
            <a:pPr eaLnBrk="1" latinLnBrk="0" hangingPunct="1"/>
            <a:r>
              <a:rPr kumimoji="0" lang="de-DE" smtClean="0"/>
              <a:t>Mastertitelformat bearbeiten</a:t>
            </a:r>
            <a:endParaRPr kumimoji="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de-DE" sz="20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kumimoji="0" lang="de-DE" smtClean="0"/>
              <a:t>Mastertextformat bearbeiten</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de-DE" sz="2000"/>
            </a:lvl1pPr>
            <a:lvl2pPr eaLnBrk="1" latinLnBrk="0" hangingPunct="1">
              <a:defRPr kumimoji="0" lang="de-DE" sz="1800"/>
            </a:lvl2pPr>
            <a:lvl3pPr eaLnBrk="1" latinLnBrk="0" hangingPunct="1">
              <a:defRPr kumimoji="0" lang="de-DE" sz="1600"/>
            </a:lvl3pPr>
            <a:lvl4pPr eaLnBrk="1" latinLnBrk="0" hangingPunct="1">
              <a:defRPr kumimoji="0" lang="de-DE" sz="1400"/>
            </a:lvl4pPr>
            <a:lvl5pPr eaLnBrk="1" latinLnBrk="0" hangingPunct="1">
              <a:defRPr kumimoji="0" lang="de-DE" sz="14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de-DE" sz="20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kumimoji="0" lang="de-DE" smtClean="0"/>
              <a:t>Mastertextformat bearbeiten</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de-DE" sz="2000"/>
            </a:lvl1pPr>
            <a:lvl2pPr eaLnBrk="1" latinLnBrk="0" hangingPunct="1">
              <a:defRPr kumimoji="0" lang="de-DE" sz="1800"/>
            </a:lvl2pPr>
            <a:lvl3pPr eaLnBrk="1" latinLnBrk="0" hangingPunct="1">
              <a:defRPr kumimoji="0" lang="de-DE" sz="1600"/>
            </a:lvl3pPr>
            <a:lvl4pPr eaLnBrk="1" latinLnBrk="0" hangingPunct="1">
              <a:defRPr kumimoji="0" lang="de-DE" sz="1400"/>
            </a:lvl4pPr>
            <a:lvl5pPr eaLnBrk="1" latinLnBrk="0" hangingPunct="1">
              <a:defRPr kumimoji="0" lang="de-DE" sz="14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a:p>
        </p:txBody>
      </p:sp>
      <p:sp>
        <p:nvSpPr>
          <p:cNvPr id="7" name="Date Placeholder 6"/>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8" name="Footer Placeholder 7"/>
          <p:cNvSpPr>
            <a:spLocks noGrp="1"/>
          </p:cNvSpPr>
          <p:nvPr>
            <p:ph type="ftr" sz="quarter" idx="11"/>
          </p:nvPr>
        </p:nvSpPr>
        <p:spPr/>
        <p:txBody>
          <a:bodyPr/>
          <a:lstStyle/>
          <a:p>
            <a:endParaRPr kumimoji="0" lang="de-DE"/>
          </a:p>
        </p:txBody>
      </p:sp>
      <p:sp>
        <p:nvSpPr>
          <p:cNvPr id="9" name="Slide Number Placeholder 8"/>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de-DE" sz="2800"/>
            </a:lvl1pPr>
          </a:lstStyle>
          <a:p>
            <a:pPr eaLnBrk="1" latinLnBrk="0" hangingPunct="1"/>
            <a:r>
              <a:rPr kumimoji="0" lang="de-DE" smtClean="0"/>
              <a:t>Mastertitelformat bearbeiten</a:t>
            </a:r>
            <a:endParaRPr kumimoji="0"/>
          </a:p>
        </p:txBody>
      </p:sp>
      <p:sp>
        <p:nvSpPr>
          <p:cNvPr id="3" name="Date Placeholder 2"/>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3" name="Footer Placeholder 2"/>
          <p:cNvSpPr>
            <a:spLocks noGrp="1"/>
          </p:cNvSpPr>
          <p:nvPr>
            <p:ph type="ftr" sz="quarter" idx="11"/>
          </p:nvPr>
        </p:nvSpPr>
        <p:spPr/>
        <p:txBody>
          <a:bodyPr/>
          <a:lstStyle/>
          <a:p>
            <a:endParaRPr kumimoji="0" lang="de-DE"/>
          </a:p>
        </p:txBody>
      </p:sp>
      <p:sp>
        <p:nvSpPr>
          <p:cNvPr id="4" name="Slide Number Placeholder 3"/>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de-DE" sz="2000" b="1"/>
            </a:lvl1pPr>
          </a:lstStyle>
          <a:p>
            <a:pPr eaLnBrk="1" latinLnBrk="0" hangingPunct="1"/>
            <a:r>
              <a:rPr kumimoji="0" lang="de-DE" smtClean="0"/>
              <a:t>Mastertitelformat bearbeiten</a:t>
            </a:r>
            <a:endParaRPr kumimoji="0"/>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kumimoji="0" lang="de-DE" smtClean="0"/>
              <a:t>Mastertextformat bearbeiten</a:t>
            </a:r>
          </a:p>
        </p:txBody>
      </p:sp>
      <p:sp>
        <p:nvSpPr>
          <p:cNvPr id="5" name="Date Placeholder 4"/>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de-DE" sz="2000" b="1"/>
            </a:lvl1pPr>
          </a:lstStyle>
          <a:p>
            <a:pPr eaLnBrk="1" latinLnBrk="0" hangingPunct="1"/>
            <a:r>
              <a:rPr kumimoji="0" lang="de-DE" smtClean="0"/>
              <a:t>Mastertitelformat bearbeiten</a:t>
            </a:r>
            <a:endParaRPr kumimoji="0"/>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de-DE" sz="3200"/>
            </a:lvl1pPr>
            <a:lvl2pPr marL="457200" indent="0" eaLnBrk="1" latinLnBrk="0" hangingPunct="1">
              <a:buNone/>
              <a:defRPr kumimoji="0" lang="de-DE" sz="2800"/>
            </a:lvl2pPr>
            <a:lvl3pPr marL="914400" indent="0" eaLnBrk="1" latinLnBrk="0" hangingPunct="1">
              <a:buNone/>
              <a:defRPr kumimoji="0" lang="de-DE" sz="2400"/>
            </a:lvl3pPr>
            <a:lvl4pPr marL="1371600" indent="0" eaLnBrk="1" latinLnBrk="0" hangingPunct="1">
              <a:buNone/>
              <a:defRPr kumimoji="0" lang="de-DE" sz="2000"/>
            </a:lvl4pPr>
            <a:lvl5pPr marL="1828800" indent="0" eaLnBrk="1" latinLnBrk="0" hangingPunct="1">
              <a:buNone/>
              <a:defRPr kumimoji="0" lang="de-DE" sz="2000"/>
            </a:lvl5pPr>
            <a:lvl6pPr marL="2286000" indent="0" eaLnBrk="1" latinLnBrk="0" hangingPunct="1">
              <a:buNone/>
              <a:defRPr kumimoji="0" lang="de-DE" sz="2000"/>
            </a:lvl6pPr>
            <a:lvl7pPr marL="2743200" indent="0" eaLnBrk="1" latinLnBrk="0" hangingPunct="1">
              <a:buNone/>
              <a:defRPr kumimoji="0" lang="de-DE" sz="2000"/>
            </a:lvl7pPr>
            <a:lvl8pPr marL="3200400" indent="0" eaLnBrk="1" latinLnBrk="0" hangingPunct="1">
              <a:buNone/>
              <a:defRPr kumimoji="0" lang="de-DE" sz="2000"/>
            </a:lvl8pPr>
            <a:lvl9pPr marL="3657600" indent="0" eaLnBrk="1" latinLnBrk="0" hangingPunct="1">
              <a:buNone/>
              <a:defRPr kumimoji="0" lang="de-DE" sz="2000"/>
            </a:lvl9pPr>
          </a:lstStyle>
          <a:p>
            <a:pPr eaLnBrk="1" latinLnBrk="0" hangingPunct="1"/>
            <a:r>
              <a:rPr kumimoji="0" lang="de-DE" smtClean="0"/>
              <a:t>Bild auf Platzhalter ziehen oder durch Klicken auf Symbol hinzufügen</a:t>
            </a:r>
            <a:endParaRPr kumimoji="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kumimoji="0" lang="de-DE" smtClean="0"/>
              <a:t>Mastertextformat bearbeiten</a:t>
            </a:r>
          </a:p>
        </p:txBody>
      </p:sp>
      <p:sp>
        <p:nvSpPr>
          <p:cNvPr id="5" name="Date Placeholder 4"/>
          <p:cNvSpPr>
            <a:spLocks noGrp="1"/>
          </p:cNvSpPr>
          <p:nvPr>
            <p:ph type="dt" sz="half" idx="10"/>
          </p:nvPr>
        </p:nvSpPr>
        <p:spPr/>
        <p:txBody>
          <a:bodyPr/>
          <a:lstStyle/>
          <a:p>
            <a:fld id="{F922158D-428B-4987-8B28-745A2AFA1252}" type="datetimeFigureOut">
              <a:rPr kumimoji="0" lang="de-DE"/>
              <a:pPr/>
              <a:t>25.08.13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515FC477-0A05-4F3E-8EE9-E015C9089D56}" type="slidenum">
              <a:rPr kumimoji="0"/>
              <a:pPr/>
              <a:t>‹Nr.›</a:t>
            </a:fld>
            <a:endParaRPr kumimoji="0" lang="de-DE"/>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de-DE" smtClean="0"/>
              <a:t>Mastertitelformat bearbeiten</a:t>
            </a:r>
            <a:endParaRPr kumimoji="0" lang="en-US" smtClean="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de-DE" smtClean="0"/>
              <a:t>Mastertextformat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de-DE" sz="1200">
                <a:solidFill>
                  <a:schemeClr val="tx1">
                    <a:tint val="75000"/>
                  </a:schemeClr>
                </a:solidFill>
              </a:defRPr>
            </a:lvl1pPr>
          </a:lstStyle>
          <a:p>
            <a:fld id="{F922158D-428B-4987-8B28-745A2AFA1252}" type="datetimeFigureOut">
              <a:rPr kumimoji="0" lang="de-DE"/>
              <a:pPr/>
              <a:t>25.08.13</a:t>
            </a:fld>
            <a:endParaRPr kumimoji="0"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de-DE" sz="1200">
                <a:solidFill>
                  <a:schemeClr val="tx1">
                    <a:tint val="75000"/>
                  </a:schemeClr>
                </a:solidFill>
              </a:defRPr>
            </a:lvl1pPr>
          </a:lstStyle>
          <a:p>
            <a:endParaRPr kumimoji="0"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de-DE" sz="1200">
                <a:solidFill>
                  <a:schemeClr val="tx1">
                    <a:tint val="75000"/>
                  </a:schemeClr>
                </a:solidFill>
              </a:defRPr>
            </a:lvl1pPr>
          </a:lstStyle>
          <a:p>
            <a:fld id="{515FC477-0A05-4F3E-8EE9-E015C9089D56}" type="slidenum">
              <a:rPr kumimoji="0"/>
              <a:pPr/>
              <a:t>‹Nr.›</a:t>
            </a:fld>
            <a:endParaRPr kumimoji="0" lang="de-DE"/>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fade/>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kumimoji="0" lang="de-DE"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de-DE"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de-DE"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de-DE"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p:bodyStyle>
    <p:otherStyle>
      <a:defPPr>
        <a:defRPr kumimoji="0" lang="de-DE"/>
      </a:defPPr>
      <a:lvl1pPr marL="0" algn="l" defTabSz="914400" rtl="0" eaLnBrk="1" latinLnBrk="0" hangingPunct="1">
        <a:defRPr kumimoji="0" lang="de-DE" sz="1800" kern="1200">
          <a:solidFill>
            <a:schemeClr val="tx1"/>
          </a:solidFill>
          <a:latin typeface="+mn-lt"/>
          <a:ea typeface="+mn-ea"/>
          <a:cs typeface="+mn-cs"/>
        </a:defRPr>
      </a:lvl1pPr>
      <a:lvl2pPr marL="457200" algn="l" defTabSz="914400" rtl="0" eaLnBrk="1" latinLnBrk="0" hangingPunct="1">
        <a:defRPr kumimoji="0" lang="de-DE" sz="1800" kern="1200">
          <a:solidFill>
            <a:schemeClr val="tx1"/>
          </a:solidFill>
          <a:latin typeface="+mn-lt"/>
          <a:ea typeface="+mn-ea"/>
          <a:cs typeface="+mn-cs"/>
        </a:defRPr>
      </a:lvl2pPr>
      <a:lvl3pPr marL="914400" algn="l" defTabSz="914400" rtl="0" eaLnBrk="1" latinLnBrk="0" hangingPunct="1">
        <a:defRPr kumimoji="0" lang="de-DE" sz="1800" kern="1200">
          <a:solidFill>
            <a:schemeClr val="tx1"/>
          </a:solidFill>
          <a:latin typeface="+mn-lt"/>
          <a:ea typeface="+mn-ea"/>
          <a:cs typeface="+mn-cs"/>
        </a:defRPr>
      </a:lvl3pPr>
      <a:lvl4pPr marL="1371600" algn="l" defTabSz="914400" rtl="0" eaLnBrk="1" latinLnBrk="0" hangingPunct="1">
        <a:defRPr kumimoji="0" lang="de-DE" sz="1800" kern="1200">
          <a:solidFill>
            <a:schemeClr val="tx1"/>
          </a:solidFill>
          <a:latin typeface="+mn-lt"/>
          <a:ea typeface="+mn-ea"/>
          <a:cs typeface="+mn-cs"/>
        </a:defRPr>
      </a:lvl4pPr>
      <a:lvl5pPr marL="1828800" algn="l" defTabSz="914400" rtl="0" eaLnBrk="1" latinLnBrk="0" hangingPunct="1">
        <a:defRPr kumimoji="0" lang="de-DE" sz="1800" kern="1200">
          <a:solidFill>
            <a:schemeClr val="tx1"/>
          </a:solidFill>
          <a:latin typeface="+mn-lt"/>
          <a:ea typeface="+mn-ea"/>
          <a:cs typeface="+mn-cs"/>
        </a:defRPr>
      </a:lvl5pPr>
      <a:lvl6pPr marL="2286000" algn="l" defTabSz="914400" rtl="0" eaLnBrk="1" latinLnBrk="0" hangingPunct="1">
        <a:defRPr kumimoji="0" lang="de-DE" sz="1800" kern="1200">
          <a:solidFill>
            <a:schemeClr val="tx1"/>
          </a:solidFill>
          <a:latin typeface="+mn-lt"/>
          <a:ea typeface="+mn-ea"/>
          <a:cs typeface="+mn-cs"/>
        </a:defRPr>
      </a:lvl6pPr>
      <a:lvl7pPr marL="2743200" algn="l" defTabSz="914400" rtl="0" eaLnBrk="1" latinLnBrk="0" hangingPunct="1">
        <a:defRPr kumimoji="0" lang="de-DE" sz="1800" kern="1200">
          <a:solidFill>
            <a:schemeClr val="tx1"/>
          </a:solidFill>
          <a:latin typeface="+mn-lt"/>
          <a:ea typeface="+mn-ea"/>
          <a:cs typeface="+mn-cs"/>
        </a:defRPr>
      </a:lvl7pPr>
      <a:lvl8pPr marL="3200400" algn="l" defTabSz="914400" rtl="0" eaLnBrk="1" latinLnBrk="0" hangingPunct="1">
        <a:defRPr kumimoji="0" lang="de-DE" sz="1800" kern="1200">
          <a:solidFill>
            <a:schemeClr val="tx1"/>
          </a:solidFill>
          <a:latin typeface="+mn-lt"/>
          <a:ea typeface="+mn-ea"/>
          <a:cs typeface="+mn-cs"/>
        </a:defRPr>
      </a:lvl8pPr>
      <a:lvl9pPr marL="3657600" algn="l" defTabSz="914400" rtl="0" eaLnBrk="1" latinLnBrk="0" hangingPunct="1">
        <a:defRPr kumimoji="0"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8.emf"/><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5.png"/><Relationship Id="rId5" Type="http://schemas.openxmlformats.org/officeDocument/2006/relationships/image" Target="../media/image8.emf"/><Relationship Id="rId6" Type="http://schemas.openxmlformats.org/officeDocument/2006/relationships/image" Target="../media/image26.png"/><Relationship Id="rId1" Type="http://schemas.openxmlformats.org/officeDocument/2006/relationships/tags" Target="../tags/tag11.x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8.emf"/><Relationship Id="rId1" Type="http://schemas.openxmlformats.org/officeDocument/2006/relationships/tags" Target="../tags/tag12.x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8.emf"/><Relationship Id="rId1" Type="http://schemas.openxmlformats.org/officeDocument/2006/relationships/tags" Target="../tags/tag13.x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g"/><Relationship Id="rId5"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14.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hyperlink" Target="mailto:ernesto.ruge@ruhrmobil-e.de" TargetMode="External"/><Relationship Id="rId14" Type="http://schemas.openxmlformats.org/officeDocument/2006/relationships/image" Target="../media/image39.png"/><Relationship Id="rId1" Type="http://schemas.openxmlformats.org/officeDocument/2006/relationships/tags" Target="../tags/tag14.xml"/><Relationship Id="rId2" Type="http://schemas.openxmlformats.org/officeDocument/2006/relationships/slideLayout" Target="../slideLayouts/slideLayout3.xml"/><Relationship Id="rId3" Type="http://schemas.openxmlformats.org/officeDocument/2006/relationships/notesSlide" Target="../notesSlides/notesSlide13.xml"/><Relationship Id="rId4" Type="http://schemas.openxmlformats.org/officeDocument/2006/relationships/hyperlink" Target="mailto:ohlemeyer@e-cross-germany.de" TargetMode="External"/><Relationship Id="rId5" Type="http://schemas.openxmlformats.org/officeDocument/2006/relationships/image" Target="../media/image34.png"/><Relationship Id="rId6" Type="http://schemas.openxmlformats.org/officeDocument/2006/relationships/image" Target="../media/image35.jpeg"/><Relationship Id="rId7" Type="http://schemas.openxmlformats.org/officeDocument/2006/relationships/hyperlink" Target="mailto:udo.werges@t-online.de" TargetMode="External"/><Relationship Id="rId8" Type="http://schemas.openxmlformats.org/officeDocument/2006/relationships/image" Target="../media/image8.emf"/><Relationship Id="rId9" Type="http://schemas.openxmlformats.org/officeDocument/2006/relationships/image" Target="../media/image36.png"/><Relationship Id="rId10" Type="http://schemas.openxmlformats.org/officeDocument/2006/relationships/hyperlink" Target="mailto:kurt.pommerenke@stadtdo.de" TargetMode="External"/></Relationships>
</file>

<file path=ppt/slides/_rels/slide15.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jpeg"/><Relationship Id="rId16" Type="http://schemas.openxmlformats.org/officeDocument/2006/relationships/hyperlink" Target="mailto:funk@energieagentur.nrw.de" TargetMode="External"/><Relationship Id="rId1" Type="http://schemas.openxmlformats.org/officeDocument/2006/relationships/tags" Target="../tags/tag15.xml"/><Relationship Id="rId2" Type="http://schemas.openxmlformats.org/officeDocument/2006/relationships/slideLayout" Target="../slideLayouts/slideLayout3.xml"/><Relationship Id="rId3" Type="http://schemas.openxmlformats.org/officeDocument/2006/relationships/notesSlide" Target="../notesSlides/notesSlide14.xml"/><Relationship Id="rId4" Type="http://schemas.openxmlformats.org/officeDocument/2006/relationships/image" Target="../media/image8.emf"/><Relationship Id="rId5" Type="http://schemas.openxmlformats.org/officeDocument/2006/relationships/hyperlink" Target="mailto:j.heynkes@googlemail.com" TargetMode="External"/><Relationship Id="rId6" Type="http://schemas.openxmlformats.org/officeDocument/2006/relationships/hyperlink" Target="mailto:armin.langweg@mail.aachen.de" TargetMode="External"/><Relationship Id="rId7" Type="http://schemas.openxmlformats.org/officeDocument/2006/relationships/image" Target="../media/image40.png"/><Relationship Id="rId8" Type="http://schemas.openxmlformats.org/officeDocument/2006/relationships/hyperlink" Target="http://www.pie-five.de" TargetMode="External"/><Relationship Id="rId9" Type="http://schemas.openxmlformats.org/officeDocument/2006/relationships/hyperlink" Target="mailto:stock@pie-five.com" TargetMode="External"/><Relationship Id="rId10" Type="http://schemas.openxmlformats.org/officeDocument/2006/relationships/image" Target="../media/image41.png"/></Relationships>
</file>

<file path=ppt/slides/_rels/slide16.xml.rels><?xml version="1.0" encoding="UTF-8" standalone="yes"?>
<Relationships xmlns="http://schemas.openxmlformats.org/package/2006/relationships"><Relationship Id="rId11" Type="http://schemas.openxmlformats.org/officeDocument/2006/relationships/hyperlink" Target="mailto:ohlemeyer@ecross-germany.de" TargetMode="External"/><Relationship Id="rId12" Type="http://schemas.openxmlformats.org/officeDocument/2006/relationships/image" Target="../media/image49.png"/><Relationship Id="rId13" Type="http://schemas.openxmlformats.org/officeDocument/2006/relationships/image" Target="../media/image50.png"/><Relationship Id="rId14" Type="http://schemas.openxmlformats.org/officeDocument/2006/relationships/image" Target="../media/image51.png"/><Relationship Id="rId15" Type="http://schemas.openxmlformats.org/officeDocument/2006/relationships/image" Target="../media/image52.tiff"/><Relationship Id="rId16" Type="http://schemas.openxmlformats.org/officeDocument/2006/relationships/image" Target="../media/image53.png"/><Relationship Id="rId17" Type="http://schemas.openxmlformats.org/officeDocument/2006/relationships/image" Target="../media/image54.png"/><Relationship Id="rId18" Type="http://schemas.openxmlformats.org/officeDocument/2006/relationships/image" Target="../media/image55.png"/><Relationship Id="rId1" Type="http://schemas.openxmlformats.org/officeDocument/2006/relationships/tags" Target="../tags/tag16.xml"/><Relationship Id="rId2" Type="http://schemas.openxmlformats.org/officeDocument/2006/relationships/slideLayout" Target="../slideLayouts/slideLayout3.xml"/><Relationship Id="rId3" Type="http://schemas.openxmlformats.org/officeDocument/2006/relationships/notesSlide" Target="../notesSlides/notesSlide15.xml"/><Relationship Id="rId4" Type="http://schemas.openxmlformats.org/officeDocument/2006/relationships/image" Target="../media/image8.emf"/><Relationship Id="rId5" Type="http://schemas.openxmlformats.org/officeDocument/2006/relationships/hyperlink" Target="mailto:greif@klimawoche-nrw.de" TargetMode="External"/><Relationship Id="rId6" Type="http://schemas.openxmlformats.org/officeDocument/2006/relationships/hyperlink" Target="http://www.pie-five.de" TargetMode="External"/><Relationship Id="rId7" Type="http://schemas.openxmlformats.org/officeDocument/2006/relationships/hyperlink" Target="mailto:stock@pie-five.com" TargetMode="External"/><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hyperlink" Target="mailto:sascha.hanf@me.com" TargetMode="External"/></Relationships>
</file>

<file path=ppt/slides/_rels/slide17.xml.rels><?xml version="1.0" encoding="UTF-8" standalone="yes"?>
<Relationships xmlns="http://schemas.openxmlformats.org/package/2006/relationships"><Relationship Id="rId9" Type="http://schemas.openxmlformats.org/officeDocument/2006/relationships/image" Target="../media/image57.png"/><Relationship Id="rId20" Type="http://schemas.openxmlformats.org/officeDocument/2006/relationships/image" Target="../media/image63.png"/><Relationship Id="rId10" Type="http://schemas.openxmlformats.org/officeDocument/2006/relationships/image" Target="../media/image58.png"/><Relationship Id="rId11" Type="http://schemas.openxmlformats.org/officeDocument/2006/relationships/image" Target="../media/image59.png"/><Relationship Id="rId12" Type="http://schemas.openxmlformats.org/officeDocument/2006/relationships/hyperlink" Target="http://granvista.de" TargetMode="External"/><Relationship Id="rId13" Type="http://schemas.openxmlformats.org/officeDocument/2006/relationships/image" Target="../media/image60.jpeg"/><Relationship Id="rId14" Type="http://schemas.openxmlformats.org/officeDocument/2006/relationships/hyperlink" Target="http://lohkemperphotography.de" TargetMode="External"/><Relationship Id="rId15" Type="http://schemas.openxmlformats.org/officeDocument/2006/relationships/image" Target="../media/image61.jpeg"/><Relationship Id="rId16" Type="http://schemas.openxmlformats.org/officeDocument/2006/relationships/hyperlink" Target="http://www.tuev-nord.de/de" TargetMode="External"/><Relationship Id="rId17" Type="http://schemas.openxmlformats.org/officeDocument/2006/relationships/image" Target="../media/image62.png"/><Relationship Id="rId18" Type="http://schemas.openxmlformats.org/officeDocument/2006/relationships/hyperlink" Target="http://www.guc-lenkwerk.de" TargetMode="External"/><Relationship Id="rId19" Type="http://schemas.openxmlformats.org/officeDocument/2006/relationships/hyperlink" Target="http://www.landesverkehrswacht-nrw.de/home/" TargetMode="External"/><Relationship Id="rId1" Type="http://schemas.openxmlformats.org/officeDocument/2006/relationships/tags" Target="../tags/tag17.xml"/><Relationship Id="rId2" Type="http://schemas.openxmlformats.org/officeDocument/2006/relationships/slideLayout" Target="../slideLayouts/slideLayout3.xml"/><Relationship Id="rId3" Type="http://schemas.openxmlformats.org/officeDocument/2006/relationships/notesSlide" Target="../notesSlides/notesSlide16.xml"/><Relationship Id="rId4" Type="http://schemas.openxmlformats.org/officeDocument/2006/relationships/image" Target="../media/image56.png"/><Relationship Id="rId5" Type="http://schemas.openxmlformats.org/officeDocument/2006/relationships/image" Target="../media/image8.emf"/><Relationship Id="rId6" Type="http://schemas.openxmlformats.org/officeDocument/2006/relationships/hyperlink" Target="http://www.rh-anwaelte-bielefeld.de/kanzlei-bielefeld/christian-hansmeyer/" TargetMode="External"/><Relationship Id="rId7" Type="http://schemas.openxmlformats.org/officeDocument/2006/relationships/hyperlink" Target="mailto:s.fiederer@impressions-kommunikation.de" TargetMode="External"/><Relationship Id="rId8" Type="http://schemas.openxmlformats.org/officeDocument/2006/relationships/hyperlink" Target="mailto:andre@anblick-pictures.de"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7.xml"/><Relationship Id="rId5" Type="http://schemas.openxmlformats.org/officeDocument/2006/relationships/hyperlink" Target="mailto:andre@anblick-pictures.de" TargetMode="External"/><Relationship Id="rId6" Type="http://schemas.openxmlformats.org/officeDocument/2006/relationships/hyperlink" Target="mailto:s.fiederer@impressions-kommunikation.de" TargetMode="External"/><Relationship Id="rId7" Type="http://schemas.openxmlformats.org/officeDocument/2006/relationships/image" Target="../media/image64.png"/><Relationship Id="rId8" Type="http://schemas.openxmlformats.org/officeDocument/2006/relationships/image" Target="../media/image65.png"/><Relationship Id="rId9" Type="http://schemas.openxmlformats.org/officeDocument/2006/relationships/image" Target="../media/image8.emf"/><Relationship Id="rId1" Type="http://schemas.openxmlformats.org/officeDocument/2006/relationships/tags" Target="../tags/tag18.xml"/><Relationship Id="rId2"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Layout" Target="../slideLayouts/slideLayout3.xml"/><Relationship Id="rId5" Type="http://schemas.openxmlformats.org/officeDocument/2006/relationships/notesSlide" Target="../notesSlides/notesSlide18.xml"/><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1" Type="http://schemas.openxmlformats.org/officeDocument/2006/relationships/image" Target="../media/image8.emf"/><Relationship Id="rId1" Type="http://schemas.openxmlformats.org/officeDocument/2006/relationships/tags" Target="../tags/tag20.xml"/><Relationship Id="rId2"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ohlemeyer@ecross-germany.de" TargetMode="External"/><Relationship Id="rId3"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slideLayout" Target="../slideLayouts/slideLayout3.xml"/><Relationship Id="rId5" Type="http://schemas.openxmlformats.org/officeDocument/2006/relationships/image" Target="../media/image66.jpeg"/><Relationship Id="rId6" Type="http://schemas.openxmlformats.org/officeDocument/2006/relationships/hyperlink" Target="http://www.ecross-germany.de" TargetMode="External"/><Relationship Id="rId7" Type="http://schemas.openxmlformats.org/officeDocument/2006/relationships/image" Target="../media/image8.emf"/><Relationship Id="rId1" Type="http://schemas.openxmlformats.org/officeDocument/2006/relationships/tags" Target="../tags/tag23.xml"/><Relationship Id="rId2"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6E7eLH7TeP8" TargetMode="External"/><Relationship Id="rId4" Type="http://schemas.openxmlformats.org/officeDocument/2006/relationships/hyperlink" Target="http://www.youtube.com/watch?v=D96jEaF_lqA&amp;list=UUf-kpcfhoEDxerJgRcE4fZg&amp;index=4" TargetMode="External"/><Relationship Id="rId5" Type="http://schemas.openxmlformats.org/officeDocument/2006/relationships/hyperlink" Target="http://www.youtube.com/watch?v=D96jEaF_lqA" TargetMode="External"/><Relationship Id="rId6" Type="http://schemas.openxmlformats.org/officeDocument/2006/relationships/hyperlink" Target="http://www.flickr.com/photos/93272790@N08/sets/72157632768172436/" TargetMode="External"/><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8.emf"/><Relationship Id="rId1" Type="http://schemas.openxmlformats.org/officeDocument/2006/relationships/slideLayout" Target="../slideLayouts/slideLayout3.xml"/><Relationship Id="rId2" Type="http://schemas.openxmlformats.org/officeDocument/2006/relationships/hyperlink" Target="http://www.youtube.com/watch?v=6E7eLH7TeP8&amp;list=UUf-kpcfhoEDxerJgRcE4fZg&amp;index=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8.emf"/><Relationship Id="rId1" Type="http://schemas.openxmlformats.org/officeDocument/2006/relationships/slideLayout" Target="../slideLayouts/slideLayout3.xml"/><Relationship Id="rId2"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png"/><Relationship Id="rId5" Type="http://schemas.openxmlformats.org/officeDocument/2006/relationships/image" Target="../media/image8.emf"/><Relationship Id="rId6" Type="http://schemas.openxmlformats.org/officeDocument/2006/relationships/image" Target="../media/image73.png"/><Relationship Id="rId1" Type="http://schemas.openxmlformats.org/officeDocument/2006/relationships/slideLayout" Target="../slideLayouts/slideLayout3.xml"/><Relationship Id="rId2" Type="http://schemas.openxmlformats.org/officeDocument/2006/relationships/hyperlink" Target="http://www.drk.de/news/meldung/7678-bangladesch-drk-hilft-opferfamilien-nach-fabrikeinsturz-spendenaufruf.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emf"/><Relationship Id="rId3"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png"/><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png"/><Relationship Id="rId11" Type="http://schemas.openxmlformats.org/officeDocument/2006/relationships/image" Target="../media/image83.png"/><Relationship Id="rId1" Type="http://schemas.openxmlformats.org/officeDocument/2006/relationships/slideLayout" Target="../slideLayouts/slideLayout3.xml"/><Relationship Id="rId2"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emf"/><Relationship Id="rId3" Type="http://schemas.openxmlformats.org/officeDocument/2006/relationships/image" Target="../media/image8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emf"/><Relationship Id="rId5" Type="http://schemas.openxmlformats.org/officeDocument/2006/relationships/image" Target="../media/image14.png"/><Relationship Id="rId1" Type="http://schemas.openxmlformats.org/officeDocument/2006/relationships/tags" Target="../tags/tag4.xml"/><Relationship Id="rId2"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emf"/><Relationship Id="rId5" Type="http://schemas.openxmlformats.org/officeDocument/2006/relationships/image" Target="../media/image15.png"/><Relationship Id="rId1" Type="http://schemas.openxmlformats.org/officeDocument/2006/relationships/tags" Target="../tags/tag5.x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emf"/><Relationship Id="rId5" Type="http://schemas.openxmlformats.org/officeDocument/2006/relationships/image" Target="../media/image16.png"/><Relationship Id="rId1" Type="http://schemas.openxmlformats.org/officeDocument/2006/relationships/tags" Target="../tags/tag6.x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8.emf"/><Relationship Id="rId1" Type="http://schemas.openxmlformats.org/officeDocument/2006/relationships/tags" Target="../tags/tag7.x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emf"/><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tags" Target="../tags/tag8.x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8.emf"/><Relationship Id="rId1" Type="http://schemas.openxmlformats.org/officeDocument/2006/relationships/tags" Target="../tags/tag9.x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3.png"/><Relationship Id="rId5" Type="http://schemas.openxmlformats.org/officeDocument/2006/relationships/image" Target="../media/image8.emf"/><Relationship Id="rId6" Type="http://schemas.openxmlformats.org/officeDocument/2006/relationships/image" Target="../media/image24.png"/><Relationship Id="rId1" Type="http://schemas.openxmlformats.org/officeDocument/2006/relationships/tags" Target="../tags/tag10.x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ecross_germany_logo.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 y="457200"/>
            <a:ext cx="5599908" cy="1295400"/>
          </a:xfrm>
          <a:prstGeom prst="rect">
            <a:avLst/>
          </a:prstGeom>
        </p:spPr>
      </p:pic>
      <p:pic>
        <p:nvPicPr>
          <p:cNvPr id="6" name="Bild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34000" y="5029200"/>
            <a:ext cx="3660589" cy="145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ubtitle 2"/>
          <p:cNvSpPr txBox="1">
            <a:spLocks/>
          </p:cNvSpPr>
          <p:nvPr>
            <p:custDataLst>
              <p:tags r:id="rId2"/>
            </p:custDataLst>
          </p:nvPr>
        </p:nvSpPr>
        <p:spPr>
          <a:xfrm>
            <a:off x="2895600" y="2362200"/>
            <a:ext cx="2209800" cy="990600"/>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itchFamily="34" charset="0"/>
              <a:buNone/>
              <a:defRPr kumimoji="0" lang="de-DE"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de-DE"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de-DE"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de-DE"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de-DE" sz="2000" kern="1200">
                <a:solidFill>
                  <a:schemeClr val="tx1">
                    <a:tint val="75000"/>
                  </a:schemeClr>
                </a:solidFill>
                <a:latin typeface="+mn-lt"/>
                <a:ea typeface="+mn-ea"/>
                <a:cs typeface="+mn-cs"/>
              </a:defRPr>
            </a:lvl9pPr>
          </a:lstStyle>
          <a:p>
            <a:r>
              <a:rPr lang="de-DE" dirty="0" smtClean="0"/>
              <a:t>Jens Ohlemeyer</a:t>
            </a:r>
          </a:p>
          <a:p>
            <a:r>
              <a:rPr lang="de-DE" dirty="0" smtClean="0"/>
              <a:t>Projektleitung</a:t>
            </a:r>
          </a:p>
          <a:p>
            <a:r>
              <a:rPr lang="de-DE" dirty="0" smtClean="0"/>
              <a:t>Status: </a:t>
            </a:r>
            <a:r>
              <a:rPr lang="de-DE" dirty="0" smtClean="0"/>
              <a:t>September 2013</a:t>
            </a:r>
            <a:endParaRPr lang="de-DE" dirty="0"/>
          </a:p>
        </p:txBody>
      </p:sp>
      <p:pic>
        <p:nvPicPr>
          <p:cNvPr id="10" name="Bild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2400" y="5029200"/>
            <a:ext cx="2286000" cy="1474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Bild 1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667000" y="5029200"/>
            <a:ext cx="2514600" cy="1464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4"/>
          <a:stretch>
            <a:fillRect/>
          </a:stretch>
        </p:blipFill>
        <p:spPr>
          <a:xfrm>
            <a:off x="5867400" y="4267200"/>
            <a:ext cx="3048000" cy="1613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609600"/>
            <a:ext cx="5867400" cy="914400"/>
          </a:xfrm>
        </p:spPr>
        <p:txBody>
          <a:bodyPr>
            <a:normAutofit/>
          </a:bodyPr>
          <a:lstStyle/>
          <a:p>
            <a:r>
              <a:rPr lang="de-DE" dirty="0" smtClean="0"/>
              <a:t>Freitag, 13. September 2013</a:t>
            </a:r>
            <a:endParaRPr lang="de-DE" sz="2000" dirty="0"/>
          </a:p>
        </p:txBody>
      </p:sp>
      <p:pic>
        <p:nvPicPr>
          <p:cNvPr id="7" name="Bild 6" descr="ecross_germany_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7000" y="762000"/>
            <a:ext cx="2286000" cy="528809"/>
          </a:xfrm>
          <a:prstGeom prst="rect">
            <a:avLst/>
          </a:prstGeom>
        </p:spPr>
      </p:pic>
      <p:sp>
        <p:nvSpPr>
          <p:cNvPr id="10" name="Content Placeholder 4"/>
          <p:cNvSpPr>
            <a:spLocks noGrp="1"/>
          </p:cNvSpPr>
          <p:nvPr>
            <p:ph idx="1"/>
          </p:nvPr>
        </p:nvSpPr>
        <p:spPr>
          <a:xfrm>
            <a:off x="457200" y="1157164"/>
            <a:ext cx="5410200" cy="5715000"/>
          </a:xfrm>
        </p:spPr>
        <p:txBody>
          <a:bodyPr>
            <a:normAutofit fontScale="47500" lnSpcReduction="20000"/>
          </a:bodyPr>
          <a:lstStyle/>
          <a:p>
            <a:pPr marL="0" indent="0">
              <a:buNone/>
            </a:pPr>
            <a:r>
              <a:rPr lang="de-DE" b="1" dirty="0" smtClean="0"/>
              <a:t>Düsseldorf: Tages- und Abendprogramm</a:t>
            </a:r>
          </a:p>
          <a:p>
            <a:r>
              <a:rPr lang="de-DE" dirty="0" smtClean="0"/>
              <a:t>10</a:t>
            </a:r>
            <a:r>
              <a:rPr lang="de-DE" dirty="0" smtClean="0"/>
              <a:t>.00 – 14.00 </a:t>
            </a:r>
            <a:r>
              <a:rPr lang="de-DE" dirty="0" smtClean="0"/>
              <a:t>Uhr: </a:t>
            </a:r>
            <a:r>
              <a:rPr lang="de-DE" dirty="0" smtClean="0"/>
              <a:t>Fahrradparcours</a:t>
            </a:r>
            <a:r>
              <a:rPr lang="de-DE" dirty="0" smtClean="0"/>
              <a:t>, Sicherheitstraining und Informationsstände (E-Bikes) Verkehrswacht Düsseldorf </a:t>
            </a:r>
            <a:r>
              <a:rPr lang="de-DE" dirty="0" smtClean="0"/>
              <a:t>e.V., Info</a:t>
            </a:r>
            <a:r>
              <a:rPr lang="de-DE" dirty="0" smtClean="0"/>
              <a:t>-Mobil Landesverkehrswacht NRW e.V</a:t>
            </a:r>
            <a:r>
              <a:rPr lang="de-DE" dirty="0" smtClean="0"/>
              <a:t>., Stadtwerke Düsseldorf</a:t>
            </a:r>
            <a:endParaRPr lang="de-DE" dirty="0" smtClean="0"/>
          </a:p>
          <a:p>
            <a:r>
              <a:rPr lang="de-DE" dirty="0" smtClean="0"/>
              <a:t>Ab 13.00 Uhr: öffentliches Fahrevent mit E-Fahrzeugen </a:t>
            </a:r>
          </a:p>
          <a:p>
            <a:pPr lvl="1"/>
            <a:r>
              <a:rPr lang="de-DE" dirty="0" smtClean="0"/>
              <a:t>Teilnahme der lokalen Autohäuser, E-Bike Geschäfte, Anbieter von E-Motorrädern und E-</a:t>
            </a:r>
            <a:r>
              <a:rPr lang="de-DE" dirty="0" err="1" smtClean="0"/>
              <a:t>Scootern</a:t>
            </a:r>
            <a:r>
              <a:rPr lang="de-DE" dirty="0" smtClean="0"/>
              <a:t>, </a:t>
            </a:r>
            <a:r>
              <a:rPr lang="de-DE" dirty="0" err="1" smtClean="0"/>
              <a:t>Segways</a:t>
            </a:r>
            <a:r>
              <a:rPr lang="de-DE" dirty="0" smtClean="0"/>
              <a:t>, Stadtwerke etc.</a:t>
            </a:r>
          </a:p>
          <a:p>
            <a:pPr lvl="1"/>
            <a:r>
              <a:rPr lang="de-DE" dirty="0" smtClean="0"/>
              <a:t>Informationsstände von ADFC, VCD, Verkehrswacht, Polizei, ADAC etc.</a:t>
            </a:r>
          </a:p>
          <a:p>
            <a:pPr lvl="1"/>
            <a:r>
              <a:rPr lang="de-DE" dirty="0" smtClean="0"/>
              <a:t>Interessierte Bürgerinnen und Bürger Düsseldorfs können die E-Fahrzeuge aller Art testen und sich über die E-Mobilitätsaktivitäten in Düsseldorf informieren</a:t>
            </a:r>
          </a:p>
          <a:p>
            <a:r>
              <a:rPr lang="de-DE" dirty="0" smtClean="0"/>
              <a:t>Ab 15.00 Uhr: Eintreffen und Begrüßung der E-</a:t>
            </a:r>
            <a:r>
              <a:rPr lang="de-DE" dirty="0" smtClean="0"/>
              <a:t>Rallye</a:t>
            </a:r>
          </a:p>
          <a:p>
            <a:r>
              <a:rPr lang="de-DE" dirty="0" smtClean="0"/>
              <a:t>Ab 18.00 Uhr: Eintreffen der E-Bikes</a:t>
            </a:r>
            <a:endParaRPr lang="de-DE" dirty="0"/>
          </a:p>
          <a:p>
            <a:r>
              <a:rPr lang="de-DE" dirty="0" smtClean="0"/>
              <a:t>18.00 </a:t>
            </a:r>
            <a:r>
              <a:rPr lang="de-DE" dirty="0" smtClean="0"/>
              <a:t>Uhr: Prominentenrennen mit E-Fahrzeugen</a:t>
            </a:r>
          </a:p>
          <a:p>
            <a:pPr lvl="1"/>
            <a:r>
              <a:rPr lang="de-DE" dirty="0" smtClean="0"/>
              <a:t>Insgesamt 10 Prominente treten in 2er Teams mit E-Fahrzeugen unterschiedlichster Gattungen gegeneinander an, indem sie die E-Fahrzeuge möglichst schnell durch einen abgesteckten </a:t>
            </a:r>
            <a:r>
              <a:rPr lang="de-DE" dirty="0" smtClean="0"/>
              <a:t>Geschicklichkeits-Parcours </a:t>
            </a:r>
            <a:r>
              <a:rPr lang="de-DE" dirty="0" smtClean="0"/>
              <a:t>bewegen (Moderation, Musik, Zuschauer)</a:t>
            </a:r>
          </a:p>
          <a:p>
            <a:pPr marL="1371600" lvl="2" indent="-457200">
              <a:buFont typeface="+mj-lt"/>
              <a:buAutoNum type="arabicPeriod"/>
            </a:pPr>
            <a:r>
              <a:rPr lang="de-DE" dirty="0" smtClean="0"/>
              <a:t>E-Skateboards</a:t>
            </a:r>
          </a:p>
          <a:p>
            <a:pPr marL="1371600" lvl="2" indent="-457200">
              <a:buFont typeface="+mj-lt"/>
              <a:buAutoNum type="arabicPeriod"/>
            </a:pPr>
            <a:r>
              <a:rPr lang="de-DE" dirty="0" err="1" smtClean="0"/>
              <a:t>Segways</a:t>
            </a:r>
            <a:endParaRPr lang="de-DE" dirty="0" smtClean="0"/>
          </a:p>
          <a:p>
            <a:pPr marL="1371600" lvl="2" indent="-457200">
              <a:buFont typeface="+mj-lt"/>
              <a:buAutoNum type="arabicPeriod"/>
            </a:pPr>
            <a:r>
              <a:rPr lang="de-DE" dirty="0" smtClean="0"/>
              <a:t>Smart E-Bike</a:t>
            </a:r>
          </a:p>
          <a:p>
            <a:pPr marL="1371600" lvl="2" indent="-457200">
              <a:buFont typeface="+mj-lt"/>
              <a:buAutoNum type="arabicPeriod"/>
            </a:pPr>
            <a:r>
              <a:rPr lang="de-DE" dirty="0" smtClean="0"/>
              <a:t>E-</a:t>
            </a:r>
            <a:r>
              <a:rPr lang="de-DE" dirty="0" err="1" smtClean="0"/>
              <a:t>Scooter</a:t>
            </a:r>
            <a:r>
              <a:rPr lang="de-DE" dirty="0" smtClean="0"/>
              <a:t> (z.B. </a:t>
            </a:r>
            <a:r>
              <a:rPr lang="de-DE" dirty="0" err="1" smtClean="0"/>
              <a:t>Emco</a:t>
            </a:r>
            <a:r>
              <a:rPr lang="de-DE" dirty="0" smtClean="0"/>
              <a:t>-Roller oder E-Schwalbe)</a:t>
            </a:r>
          </a:p>
          <a:p>
            <a:pPr marL="1371600" lvl="2" indent="-457200">
              <a:buFont typeface="+mj-lt"/>
              <a:buAutoNum type="arabicPeriod"/>
            </a:pPr>
            <a:r>
              <a:rPr lang="de-DE" dirty="0" smtClean="0"/>
              <a:t>E-Motorrad</a:t>
            </a:r>
          </a:p>
          <a:p>
            <a:pPr marL="1371600" lvl="2" indent="-457200">
              <a:buFont typeface="+mj-lt"/>
              <a:buAutoNum type="arabicPeriod"/>
            </a:pPr>
            <a:r>
              <a:rPr lang="de-DE" dirty="0" smtClean="0"/>
              <a:t>E-Auto kompakt (</a:t>
            </a:r>
            <a:r>
              <a:rPr lang="de-DE" dirty="0" err="1" smtClean="0"/>
              <a:t>Twizy</a:t>
            </a:r>
            <a:r>
              <a:rPr lang="de-DE" dirty="0"/>
              <a:t> </a:t>
            </a:r>
            <a:r>
              <a:rPr lang="de-DE" dirty="0" smtClean="0"/>
              <a:t>Einpark-Wettbewerb</a:t>
            </a:r>
            <a:r>
              <a:rPr lang="de-DE" dirty="0" smtClean="0"/>
              <a:t>)</a:t>
            </a:r>
            <a:endParaRPr lang="de-DE" dirty="0" smtClean="0"/>
          </a:p>
          <a:p>
            <a:pPr marL="1371600" lvl="2" indent="-457200">
              <a:buFont typeface="+mj-lt"/>
              <a:buAutoNum type="arabicPeriod"/>
            </a:pPr>
            <a:r>
              <a:rPr lang="de-DE" dirty="0" smtClean="0"/>
              <a:t>Darstellung Tesla Roadster / Tesla Model S / RIMAC </a:t>
            </a:r>
            <a:r>
              <a:rPr lang="de-DE" dirty="0" err="1" smtClean="0"/>
              <a:t>Concept</a:t>
            </a:r>
            <a:r>
              <a:rPr lang="de-DE" dirty="0" smtClean="0"/>
              <a:t> </a:t>
            </a:r>
            <a:r>
              <a:rPr lang="de-DE" dirty="0" err="1" smtClean="0"/>
              <a:t>One</a:t>
            </a:r>
            <a:endParaRPr lang="de-DE" dirty="0" smtClean="0"/>
          </a:p>
          <a:p>
            <a:pPr marL="685800" lvl="1"/>
            <a:r>
              <a:rPr lang="de-DE" dirty="0" smtClean="0"/>
              <a:t>Prominente und Offizielle der Stadt Düsseldorf pflanzen Bäume für Plant-</a:t>
            </a:r>
            <a:r>
              <a:rPr lang="de-DE" dirty="0" err="1" smtClean="0"/>
              <a:t>for</a:t>
            </a:r>
            <a:r>
              <a:rPr lang="de-DE" dirty="0" smtClean="0"/>
              <a:t>-</a:t>
            </a:r>
            <a:r>
              <a:rPr lang="de-DE" dirty="0" err="1" smtClean="0"/>
              <a:t>the</a:t>
            </a:r>
            <a:r>
              <a:rPr lang="de-DE" dirty="0" smtClean="0"/>
              <a:t>-Planet (Ansprache mit Kommunikation E-Mobilität Düsseldorf)</a:t>
            </a:r>
          </a:p>
          <a:p>
            <a:pPr marL="685800" lvl="1"/>
            <a:r>
              <a:rPr lang="de-DE" dirty="0" smtClean="0"/>
              <a:t>Präsentation des Zwischenstandes der E-Rallye &amp; Eindrücke E-Bike Tour</a:t>
            </a:r>
          </a:p>
          <a:p>
            <a:pPr marL="685800" lvl="1"/>
            <a:r>
              <a:rPr lang="de-DE" dirty="0" smtClean="0"/>
              <a:t>Live-Schaltung zum Team von E-Cross </a:t>
            </a:r>
            <a:r>
              <a:rPr lang="de-DE" dirty="0" err="1" smtClean="0"/>
              <a:t>Xtreme</a:t>
            </a:r>
            <a:r>
              <a:rPr lang="de-DE" dirty="0" smtClean="0"/>
              <a:t>: Erfahrungsbericht, km-Stand</a:t>
            </a:r>
          </a:p>
          <a:p>
            <a:pPr marL="457200"/>
            <a:r>
              <a:rPr lang="de-DE" dirty="0" smtClean="0"/>
              <a:t>Ab 21.30 Uhr: Party </a:t>
            </a:r>
            <a:r>
              <a:rPr lang="de-DE" dirty="0" err="1" smtClean="0"/>
              <a:t>Monkey‘s</a:t>
            </a:r>
            <a:r>
              <a:rPr lang="de-DE" dirty="0" smtClean="0"/>
              <a:t> </a:t>
            </a:r>
            <a:r>
              <a:rPr lang="de-DE" dirty="0" err="1" smtClean="0"/>
              <a:t>Plaza</a:t>
            </a:r>
            <a:r>
              <a:rPr lang="de-DE" dirty="0" smtClean="0"/>
              <a:t> Düsseldorf</a:t>
            </a:r>
          </a:p>
          <a:p>
            <a:pPr marL="685800" lvl="1"/>
            <a:r>
              <a:rPr lang="de-DE" dirty="0" smtClean="0"/>
              <a:t>DJ-Set im East: </a:t>
            </a:r>
            <a:r>
              <a:rPr lang="de-DE" dirty="0" err="1" smtClean="0"/>
              <a:t>Djane</a:t>
            </a:r>
            <a:r>
              <a:rPr lang="de-DE" dirty="0" smtClean="0"/>
              <a:t> Inge </a:t>
            </a:r>
            <a:r>
              <a:rPr lang="de-DE" dirty="0" smtClean="0"/>
              <a:t>Borg</a:t>
            </a:r>
            <a:endParaRPr lang="de-DE" dirty="0" smtClean="0"/>
          </a:p>
          <a:p>
            <a:pPr marL="685800" lvl="1"/>
            <a:r>
              <a:rPr lang="de-DE" dirty="0" smtClean="0"/>
              <a:t>Lounge Music im West</a:t>
            </a:r>
          </a:p>
          <a:p>
            <a:endParaRPr lang="de-DE" dirty="0" smtClean="0"/>
          </a:p>
          <a:p>
            <a:pPr lvl="1"/>
            <a:endParaRPr lang="de-DE" dirty="0" smtClean="0"/>
          </a:p>
        </p:txBody>
      </p:sp>
      <p:sp>
        <p:nvSpPr>
          <p:cNvPr id="8" name="Textfeld 7"/>
          <p:cNvSpPr txBox="1"/>
          <p:nvPr/>
        </p:nvSpPr>
        <p:spPr>
          <a:xfrm>
            <a:off x="5867400" y="6019800"/>
            <a:ext cx="3048000" cy="600164"/>
          </a:xfrm>
          <a:prstGeom prst="rect">
            <a:avLst/>
          </a:prstGeom>
          <a:noFill/>
        </p:spPr>
        <p:txBody>
          <a:bodyPr wrap="square" rtlCol="0">
            <a:spAutoFit/>
          </a:bodyPr>
          <a:lstStyle/>
          <a:p>
            <a:pPr algn="ctr"/>
            <a:r>
              <a:rPr lang="de-DE" sz="1100" dirty="0" smtClean="0"/>
              <a:t>Prominentenrennen mit Elektrofahrzeugen unterschiedlichster </a:t>
            </a:r>
            <a:r>
              <a:rPr lang="de-DE" sz="1100" dirty="0" smtClean="0"/>
              <a:t>Gattungen (Abb. Hier: E-Skateboard)</a:t>
            </a:r>
            <a:endParaRPr lang="de-DE" sz="1100" dirty="0"/>
          </a:p>
        </p:txBody>
      </p:sp>
      <p:sp>
        <p:nvSpPr>
          <p:cNvPr id="9" name="Textfeld 8"/>
          <p:cNvSpPr txBox="1"/>
          <p:nvPr/>
        </p:nvSpPr>
        <p:spPr>
          <a:xfrm>
            <a:off x="5867400" y="3505200"/>
            <a:ext cx="3048000" cy="600164"/>
          </a:xfrm>
          <a:prstGeom prst="rect">
            <a:avLst/>
          </a:prstGeom>
          <a:noFill/>
        </p:spPr>
        <p:txBody>
          <a:bodyPr wrap="square" rtlCol="0">
            <a:spAutoFit/>
          </a:bodyPr>
          <a:lstStyle/>
          <a:p>
            <a:pPr algn="ctr"/>
            <a:r>
              <a:rPr lang="de-DE" sz="1100" dirty="0" smtClean="0"/>
              <a:t>Test von Elektrofahrzeugen für Düsseldorfer Bürgerinnen und Bürger: öffentliches Fahrevent ab 13.00 Uhr</a:t>
            </a:r>
            <a:endParaRPr lang="de-DE" sz="1100" dirty="0"/>
          </a:p>
        </p:txBody>
      </p:sp>
      <p:pic>
        <p:nvPicPr>
          <p:cNvPr id="4" name="Bild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67400" y="1828800"/>
            <a:ext cx="3048000" cy="1616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1099037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7399" y="1600200"/>
            <a:ext cx="3076429"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Bild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67400" y="3886200"/>
            <a:ext cx="3124200" cy="2297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762000"/>
            <a:ext cx="5867400" cy="914400"/>
          </a:xfrm>
        </p:spPr>
        <p:txBody>
          <a:bodyPr>
            <a:normAutofit/>
          </a:bodyPr>
          <a:lstStyle/>
          <a:p>
            <a:r>
              <a:rPr lang="de-DE" dirty="0" smtClean="0"/>
              <a:t>Samstag, 14. September 2013</a:t>
            </a:r>
            <a:endParaRPr lang="de-DE" sz="2000" dirty="0"/>
          </a:p>
        </p:txBody>
      </p:sp>
      <p:pic>
        <p:nvPicPr>
          <p:cNvPr id="7" name="Bild 6" descr="ecross_germany_logo.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000" y="762000"/>
            <a:ext cx="2286000" cy="528809"/>
          </a:xfrm>
          <a:prstGeom prst="rect">
            <a:avLst/>
          </a:prstGeom>
        </p:spPr>
      </p:pic>
      <p:sp>
        <p:nvSpPr>
          <p:cNvPr id="10" name="Content Placeholder 4"/>
          <p:cNvSpPr>
            <a:spLocks noGrp="1"/>
          </p:cNvSpPr>
          <p:nvPr>
            <p:ph idx="1"/>
          </p:nvPr>
        </p:nvSpPr>
        <p:spPr>
          <a:xfrm>
            <a:off x="381000" y="1447800"/>
            <a:ext cx="5486400" cy="5410200"/>
          </a:xfrm>
        </p:spPr>
        <p:txBody>
          <a:bodyPr>
            <a:normAutofit fontScale="55000" lnSpcReduction="20000"/>
          </a:bodyPr>
          <a:lstStyle/>
          <a:p>
            <a:pPr marL="0" indent="0">
              <a:buNone/>
            </a:pPr>
            <a:r>
              <a:rPr lang="de-DE" b="1" dirty="0" smtClean="0"/>
              <a:t>Düsseldorf – Oberhausen – Wuppertal – Bochum - Dortmund</a:t>
            </a:r>
          </a:p>
          <a:p>
            <a:r>
              <a:rPr lang="de-DE" dirty="0" smtClean="0"/>
              <a:t>08.00 </a:t>
            </a:r>
            <a:r>
              <a:rPr lang="de-DE" dirty="0" smtClean="0"/>
              <a:t>Uhr: </a:t>
            </a:r>
            <a:r>
              <a:rPr lang="de-DE" dirty="0" err="1" smtClean="0"/>
              <a:t>Tourstart</a:t>
            </a:r>
            <a:r>
              <a:rPr lang="de-DE" dirty="0" smtClean="0"/>
              <a:t> in Düsseldorf</a:t>
            </a:r>
          </a:p>
          <a:p>
            <a:pPr lvl="1"/>
            <a:r>
              <a:rPr lang="de-DE" dirty="0" smtClean="0"/>
              <a:t>Gemeinsamer Start aller </a:t>
            </a:r>
            <a:r>
              <a:rPr lang="de-DE" dirty="0" err="1" smtClean="0"/>
              <a:t>Tourteilnehmer</a:t>
            </a:r>
            <a:r>
              <a:rPr lang="de-DE" dirty="0" smtClean="0"/>
              <a:t>-/innen (E-Autos, E-Motorräder, E-</a:t>
            </a:r>
            <a:r>
              <a:rPr lang="de-DE" dirty="0" err="1" smtClean="0"/>
              <a:t>Scooter</a:t>
            </a:r>
            <a:r>
              <a:rPr lang="de-DE" dirty="0" smtClean="0"/>
              <a:t>, E-Bikes, </a:t>
            </a:r>
            <a:r>
              <a:rPr lang="de-DE" dirty="0" err="1" smtClean="0"/>
              <a:t>Pedelecs</a:t>
            </a:r>
            <a:r>
              <a:rPr lang="de-DE" dirty="0" smtClean="0"/>
              <a:t>)</a:t>
            </a:r>
          </a:p>
          <a:p>
            <a:r>
              <a:rPr lang="de-DE" dirty="0" smtClean="0"/>
              <a:t>E</a:t>
            </a:r>
            <a:r>
              <a:rPr lang="de-DE" dirty="0" smtClean="0"/>
              <a:t>-Rallye (E-Autos, E-Motorräder, E-</a:t>
            </a:r>
            <a:r>
              <a:rPr lang="de-DE" dirty="0" err="1" smtClean="0"/>
              <a:t>Scooter</a:t>
            </a:r>
            <a:r>
              <a:rPr lang="de-DE" dirty="0" smtClean="0"/>
              <a:t>)</a:t>
            </a:r>
            <a:endParaRPr lang="de-DE" dirty="0"/>
          </a:p>
          <a:p>
            <a:pPr lvl="1"/>
            <a:r>
              <a:rPr lang="de-DE" dirty="0" smtClean="0"/>
              <a:t>09.00 Uhr: Wertungsprüfung und Versorgungspunkt Bäckerei Schüren (Hilden)</a:t>
            </a:r>
          </a:p>
          <a:p>
            <a:pPr lvl="1"/>
            <a:r>
              <a:rPr lang="de-DE" dirty="0" smtClean="0"/>
              <a:t>Ab 10.00 Uhr : </a:t>
            </a:r>
            <a:r>
              <a:rPr lang="de-DE" dirty="0" smtClean="0"/>
              <a:t>PR-Termin 8 E</a:t>
            </a:r>
            <a:r>
              <a:rPr lang="de-DE" dirty="0" smtClean="0"/>
              <a:t>-Fahrzeuge am </a:t>
            </a:r>
            <a:r>
              <a:rPr lang="de-DE" dirty="0" err="1" smtClean="0"/>
              <a:t>CentrO</a:t>
            </a:r>
            <a:r>
              <a:rPr lang="de-DE" dirty="0" smtClean="0"/>
              <a:t> Oberhausen</a:t>
            </a:r>
          </a:p>
          <a:p>
            <a:pPr lvl="1"/>
            <a:r>
              <a:rPr lang="de-DE" dirty="0" smtClean="0"/>
              <a:t>10.00 – 11.00 Uhr: Ausstellung der E-Cross Fahrzeuge im Rahmen des Bürgertages Modellregion Elektromobilität Rhein – Ruhr am </a:t>
            </a:r>
            <a:r>
              <a:rPr lang="de-DE" dirty="0" err="1" smtClean="0"/>
              <a:t>CentrO</a:t>
            </a:r>
            <a:r>
              <a:rPr lang="de-DE" dirty="0" smtClean="0"/>
              <a:t> Oberhausen</a:t>
            </a:r>
          </a:p>
          <a:p>
            <a:pPr lvl="1"/>
            <a:r>
              <a:rPr lang="de-DE" dirty="0" smtClean="0"/>
              <a:t>13.00 </a:t>
            </a:r>
            <a:r>
              <a:rPr lang="de-DE" dirty="0" smtClean="0"/>
              <a:t>Uhr: Ansprache des Umweltministers NRW und offizielle Begrüßung der E-Cross </a:t>
            </a:r>
            <a:r>
              <a:rPr lang="de-DE" dirty="0" err="1" smtClean="0"/>
              <a:t>Tourfahrzeuge</a:t>
            </a:r>
            <a:endParaRPr lang="de-DE" dirty="0" smtClean="0"/>
          </a:p>
          <a:p>
            <a:pPr lvl="1"/>
            <a:r>
              <a:rPr lang="de-DE" dirty="0" smtClean="0"/>
              <a:t>11.30 Uhr: Versorgungspunkt</a:t>
            </a:r>
          </a:p>
          <a:p>
            <a:pPr lvl="1"/>
            <a:r>
              <a:rPr lang="de-DE" dirty="0" smtClean="0"/>
              <a:t>14.30 </a:t>
            </a:r>
            <a:r>
              <a:rPr lang="de-DE" dirty="0" smtClean="0"/>
              <a:t>Uhr: Weiterfahrt nach </a:t>
            </a:r>
            <a:r>
              <a:rPr lang="de-DE" dirty="0" smtClean="0"/>
              <a:t>Dortmund mit Wertungsprüfungen</a:t>
            </a:r>
            <a:endParaRPr lang="de-DE" dirty="0" smtClean="0"/>
          </a:p>
          <a:p>
            <a:r>
              <a:rPr lang="de-DE" dirty="0" smtClean="0"/>
              <a:t>E-Bike Tour</a:t>
            </a:r>
          </a:p>
          <a:p>
            <a:pPr lvl="1"/>
            <a:r>
              <a:rPr lang="de-DE" dirty="0" smtClean="0"/>
              <a:t>12.00 Uhr: Ankunft an MCS Bochum beim Umwelttag Klimaschulen e.V.</a:t>
            </a:r>
          </a:p>
          <a:p>
            <a:pPr lvl="1"/>
            <a:r>
              <a:rPr lang="de-DE" dirty="0" smtClean="0"/>
              <a:t>13.00 Uhr: Weiterfahrt nach Dortmund</a:t>
            </a:r>
          </a:p>
          <a:p>
            <a:pPr lvl="1"/>
            <a:r>
              <a:rPr lang="de-DE" dirty="0" smtClean="0"/>
              <a:t>Versorgungspunkt</a:t>
            </a:r>
          </a:p>
          <a:p>
            <a:pPr marL="342900" lvl="1" indent="-342900">
              <a:buSzPct val="130000"/>
              <a:buFont typeface="Arial" pitchFamily="34" charset="0"/>
              <a:buChar char="•"/>
            </a:pPr>
            <a:r>
              <a:rPr lang="de-DE" sz="2000" dirty="0" smtClean="0"/>
              <a:t>Ab </a:t>
            </a:r>
            <a:r>
              <a:rPr lang="de-DE" sz="2000" dirty="0" smtClean="0"/>
              <a:t>15.00 </a:t>
            </a:r>
            <a:r>
              <a:rPr lang="de-DE" sz="2000" dirty="0" smtClean="0"/>
              <a:t>Uhr: Ankunft der E-Cross </a:t>
            </a:r>
            <a:r>
              <a:rPr lang="de-DE" sz="2000" dirty="0" err="1" smtClean="0"/>
              <a:t>Tourfahrzeuge</a:t>
            </a:r>
            <a:r>
              <a:rPr lang="de-DE" sz="2000" dirty="0"/>
              <a:t> </a:t>
            </a:r>
            <a:r>
              <a:rPr lang="de-DE" sz="2000" dirty="0" smtClean="0"/>
              <a:t>in </a:t>
            </a:r>
            <a:r>
              <a:rPr lang="de-DE" sz="2000" dirty="0" smtClean="0"/>
              <a:t>Dortmund auf dem Friedensplatz</a:t>
            </a:r>
            <a:endParaRPr lang="de-DE" sz="2000" dirty="0" smtClean="0"/>
          </a:p>
          <a:p>
            <a:pPr marL="342900" lvl="1" indent="-342900">
              <a:buSzPct val="130000"/>
              <a:buFont typeface="Arial" pitchFamily="34" charset="0"/>
              <a:buChar char="•"/>
            </a:pPr>
            <a:r>
              <a:rPr lang="de-DE" sz="2000" dirty="0" smtClean="0"/>
              <a:t>17.30 </a:t>
            </a:r>
            <a:r>
              <a:rPr lang="de-DE" sz="2000" dirty="0" smtClean="0"/>
              <a:t>Uhr: </a:t>
            </a:r>
            <a:r>
              <a:rPr lang="de-DE" sz="2000" dirty="0" err="1" smtClean="0"/>
              <a:t>Electric</a:t>
            </a:r>
            <a:r>
              <a:rPr lang="de-DE" sz="2000" dirty="0" smtClean="0"/>
              <a:t> </a:t>
            </a:r>
            <a:r>
              <a:rPr lang="de-DE" sz="2000" dirty="0"/>
              <a:t>Parade mit der größten Anzahl von E-Fahrzeugen, die es bisher auf deutschen Straßen je gegeben hat (Ziel: mehr als 300 E-Fahrzeuge!!!</a:t>
            </a:r>
            <a:r>
              <a:rPr lang="de-DE" sz="2000" dirty="0" smtClean="0"/>
              <a:t>)</a:t>
            </a:r>
          </a:p>
          <a:p>
            <a:r>
              <a:rPr lang="de-DE" dirty="0" smtClean="0"/>
              <a:t>Ab </a:t>
            </a:r>
            <a:r>
              <a:rPr lang="de-DE" dirty="0" smtClean="0"/>
              <a:t>21.30 Uhr: E-Cross Party in Dortmund / </a:t>
            </a:r>
            <a:r>
              <a:rPr lang="de-DE" dirty="0" err="1" smtClean="0"/>
              <a:t>Parc</a:t>
            </a:r>
            <a:r>
              <a:rPr lang="de-DE" dirty="0" smtClean="0"/>
              <a:t> </a:t>
            </a:r>
            <a:r>
              <a:rPr lang="de-DE" dirty="0" err="1" smtClean="0"/>
              <a:t>Fermé</a:t>
            </a:r>
            <a:r>
              <a:rPr lang="de-DE" dirty="0" smtClean="0"/>
              <a:t> am Friedensplatz</a:t>
            </a:r>
          </a:p>
          <a:p>
            <a:pPr lvl="1"/>
            <a:endParaRPr lang="de-DE" dirty="0" smtClean="0"/>
          </a:p>
          <a:p>
            <a:endParaRPr lang="de-DE" dirty="0" smtClean="0"/>
          </a:p>
          <a:p>
            <a:pPr lvl="1"/>
            <a:endParaRPr lang="de-DE" dirty="0" smtClean="0"/>
          </a:p>
        </p:txBody>
      </p:sp>
      <p:sp>
        <p:nvSpPr>
          <p:cNvPr id="9" name="Textfeld 8"/>
          <p:cNvSpPr txBox="1"/>
          <p:nvPr/>
        </p:nvSpPr>
        <p:spPr>
          <a:xfrm>
            <a:off x="5867400" y="3124200"/>
            <a:ext cx="3048000" cy="769441"/>
          </a:xfrm>
          <a:prstGeom prst="rect">
            <a:avLst/>
          </a:prstGeom>
          <a:noFill/>
        </p:spPr>
        <p:txBody>
          <a:bodyPr wrap="square" rtlCol="0">
            <a:spAutoFit/>
          </a:bodyPr>
          <a:lstStyle/>
          <a:p>
            <a:pPr algn="ctr"/>
            <a:r>
              <a:rPr lang="de-DE" sz="1100" b="1" dirty="0" smtClean="0"/>
              <a:t>REKORDVERSUCH</a:t>
            </a:r>
            <a:r>
              <a:rPr lang="de-DE" sz="1100" dirty="0" smtClean="0"/>
              <a:t>: </a:t>
            </a:r>
            <a:r>
              <a:rPr lang="de-DE" sz="1100" dirty="0" err="1" smtClean="0"/>
              <a:t>Electric</a:t>
            </a:r>
            <a:r>
              <a:rPr lang="de-DE" sz="1100" dirty="0" smtClean="0"/>
              <a:t> Parade von in Dortmund mit der größten Anzahl von E-Fahrzeugen, die jemals auf deutschen Straßen gemeinsam gefahren sind</a:t>
            </a:r>
            <a:endParaRPr lang="de-DE" sz="1100" dirty="0"/>
          </a:p>
        </p:txBody>
      </p:sp>
      <p:sp>
        <p:nvSpPr>
          <p:cNvPr id="11" name="Textfeld 10"/>
          <p:cNvSpPr txBox="1"/>
          <p:nvPr/>
        </p:nvSpPr>
        <p:spPr>
          <a:xfrm>
            <a:off x="5791200" y="6248400"/>
            <a:ext cx="3200400" cy="430887"/>
          </a:xfrm>
          <a:prstGeom prst="rect">
            <a:avLst/>
          </a:prstGeom>
          <a:noFill/>
        </p:spPr>
        <p:txBody>
          <a:bodyPr wrap="square" rtlCol="0">
            <a:spAutoFit/>
          </a:bodyPr>
          <a:lstStyle/>
          <a:p>
            <a:pPr algn="ctr"/>
            <a:r>
              <a:rPr lang="de-DE" sz="1100" dirty="0" smtClean="0"/>
              <a:t>E-Rallye und E-Bike Tour Düsseldorf – Oberhausen – Wuppertal – Bochum - Dortmund</a:t>
            </a:r>
            <a:endParaRPr lang="de-DE" sz="1100" dirty="0"/>
          </a:p>
        </p:txBody>
      </p:sp>
      <p:sp>
        <p:nvSpPr>
          <p:cNvPr id="12" name="Freihandform 11"/>
          <p:cNvSpPr/>
          <p:nvPr/>
        </p:nvSpPr>
        <p:spPr>
          <a:xfrm>
            <a:off x="6233147" y="4574700"/>
            <a:ext cx="1555094" cy="1289469"/>
          </a:xfrm>
          <a:custGeom>
            <a:avLst/>
            <a:gdLst>
              <a:gd name="connsiteX0" fmla="*/ 0 w 1555094"/>
              <a:gd name="connsiteY0" fmla="*/ 1289469 h 1289469"/>
              <a:gd name="connsiteX1" fmla="*/ 174942 w 1555094"/>
              <a:gd name="connsiteY1" fmla="*/ 1282989 h 1289469"/>
              <a:gd name="connsiteX2" fmla="*/ 317488 w 1555094"/>
              <a:gd name="connsiteY2" fmla="*/ 1257070 h 1289469"/>
              <a:gd name="connsiteX3" fmla="*/ 414679 w 1555094"/>
              <a:gd name="connsiteY3" fmla="*/ 1244111 h 1289469"/>
              <a:gd name="connsiteX4" fmla="*/ 485952 w 1555094"/>
              <a:gd name="connsiteY4" fmla="*/ 1231151 h 1289469"/>
              <a:gd name="connsiteX5" fmla="*/ 537787 w 1555094"/>
              <a:gd name="connsiteY5" fmla="*/ 1211712 h 1289469"/>
              <a:gd name="connsiteX6" fmla="*/ 570183 w 1555094"/>
              <a:gd name="connsiteY6" fmla="*/ 1198753 h 1289469"/>
              <a:gd name="connsiteX7" fmla="*/ 589621 w 1555094"/>
              <a:gd name="connsiteY7" fmla="*/ 1192273 h 1289469"/>
              <a:gd name="connsiteX8" fmla="*/ 602580 w 1555094"/>
              <a:gd name="connsiteY8" fmla="*/ 1172834 h 1289469"/>
              <a:gd name="connsiteX9" fmla="*/ 641456 w 1555094"/>
              <a:gd name="connsiteY9" fmla="*/ 1159874 h 1289469"/>
              <a:gd name="connsiteX10" fmla="*/ 667374 w 1555094"/>
              <a:gd name="connsiteY10" fmla="*/ 1146915 h 1289469"/>
              <a:gd name="connsiteX11" fmla="*/ 725688 w 1555094"/>
              <a:gd name="connsiteY11" fmla="*/ 1127476 h 1289469"/>
              <a:gd name="connsiteX12" fmla="*/ 745126 w 1555094"/>
              <a:gd name="connsiteY12" fmla="*/ 1120996 h 1289469"/>
              <a:gd name="connsiteX13" fmla="*/ 764564 w 1555094"/>
              <a:gd name="connsiteY13" fmla="*/ 1114516 h 1289469"/>
              <a:gd name="connsiteX14" fmla="*/ 790482 w 1555094"/>
              <a:gd name="connsiteY14" fmla="*/ 1108036 h 1289469"/>
              <a:gd name="connsiteX15" fmla="*/ 809920 w 1555094"/>
              <a:gd name="connsiteY15" fmla="*/ 1101557 h 1289469"/>
              <a:gd name="connsiteX16" fmla="*/ 1075574 w 1555094"/>
              <a:gd name="connsiteY16" fmla="*/ 1095077 h 1289469"/>
              <a:gd name="connsiteX17" fmla="*/ 1107970 w 1555094"/>
              <a:gd name="connsiteY17" fmla="*/ 1082117 h 1289469"/>
              <a:gd name="connsiteX18" fmla="*/ 1140367 w 1555094"/>
              <a:gd name="connsiteY18" fmla="*/ 1075638 h 1289469"/>
              <a:gd name="connsiteX19" fmla="*/ 1483773 w 1555094"/>
              <a:gd name="connsiteY19" fmla="*/ 1069158 h 1289469"/>
              <a:gd name="connsiteX20" fmla="*/ 1503212 w 1555094"/>
              <a:gd name="connsiteY20" fmla="*/ 1062678 h 1289469"/>
              <a:gd name="connsiteX21" fmla="*/ 1516170 w 1555094"/>
              <a:gd name="connsiteY21" fmla="*/ 1043239 h 1289469"/>
              <a:gd name="connsiteX22" fmla="*/ 1542088 w 1555094"/>
              <a:gd name="connsiteY22" fmla="*/ 1010840 h 1289469"/>
              <a:gd name="connsiteX23" fmla="*/ 1555046 w 1555094"/>
              <a:gd name="connsiteY23" fmla="*/ 971962 h 1289469"/>
              <a:gd name="connsiteX24" fmla="*/ 1548567 w 1555094"/>
              <a:gd name="connsiteY24" fmla="*/ 861806 h 1289469"/>
              <a:gd name="connsiteX25" fmla="*/ 1542088 w 1555094"/>
              <a:gd name="connsiteY25" fmla="*/ 835887 h 1289469"/>
              <a:gd name="connsiteX26" fmla="*/ 1535608 w 1555094"/>
              <a:gd name="connsiteY26" fmla="*/ 784049 h 1289469"/>
              <a:gd name="connsiteX27" fmla="*/ 1522650 w 1555094"/>
              <a:gd name="connsiteY27" fmla="*/ 693333 h 1289469"/>
              <a:gd name="connsiteX28" fmla="*/ 1516170 w 1555094"/>
              <a:gd name="connsiteY28" fmla="*/ 654454 h 1289469"/>
              <a:gd name="connsiteX29" fmla="*/ 1503212 w 1555094"/>
              <a:gd name="connsiteY29" fmla="*/ 524859 h 1289469"/>
              <a:gd name="connsiteX30" fmla="*/ 1496732 w 1555094"/>
              <a:gd name="connsiteY30" fmla="*/ 51838 h 1289469"/>
              <a:gd name="connsiteX31" fmla="*/ 1477294 w 1555094"/>
              <a:gd name="connsiteY31" fmla="*/ 19439 h 1289469"/>
              <a:gd name="connsiteX32" fmla="*/ 1457856 w 1555094"/>
              <a:gd name="connsiteY32" fmla="*/ 0 h 128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5094" h="1289469">
                <a:moveTo>
                  <a:pt x="0" y="1289469"/>
                </a:moveTo>
                <a:cubicBezTo>
                  <a:pt x="58314" y="1287309"/>
                  <a:pt x="116760" y="1287465"/>
                  <a:pt x="174942" y="1282989"/>
                </a:cubicBezTo>
                <a:cubicBezTo>
                  <a:pt x="205913" y="1280606"/>
                  <a:pt x="284358" y="1263282"/>
                  <a:pt x="317488" y="1257070"/>
                </a:cubicBezTo>
                <a:cubicBezTo>
                  <a:pt x="372934" y="1246673"/>
                  <a:pt x="347359" y="1253088"/>
                  <a:pt x="414679" y="1244111"/>
                </a:cubicBezTo>
                <a:cubicBezTo>
                  <a:pt x="439547" y="1240795"/>
                  <a:pt x="461521" y="1236038"/>
                  <a:pt x="485952" y="1231151"/>
                </a:cubicBezTo>
                <a:cubicBezTo>
                  <a:pt x="538970" y="1204641"/>
                  <a:pt x="484855" y="1229357"/>
                  <a:pt x="537787" y="1211712"/>
                </a:cubicBezTo>
                <a:cubicBezTo>
                  <a:pt x="548821" y="1208034"/>
                  <a:pt x="559293" y="1202837"/>
                  <a:pt x="570183" y="1198753"/>
                </a:cubicBezTo>
                <a:cubicBezTo>
                  <a:pt x="576578" y="1196355"/>
                  <a:pt x="583142" y="1194433"/>
                  <a:pt x="589621" y="1192273"/>
                </a:cubicBezTo>
                <a:cubicBezTo>
                  <a:pt x="593941" y="1185793"/>
                  <a:pt x="595976" y="1176962"/>
                  <a:pt x="602580" y="1172834"/>
                </a:cubicBezTo>
                <a:cubicBezTo>
                  <a:pt x="614163" y="1165594"/>
                  <a:pt x="629238" y="1165983"/>
                  <a:pt x="641456" y="1159874"/>
                </a:cubicBezTo>
                <a:cubicBezTo>
                  <a:pt x="650095" y="1155554"/>
                  <a:pt x="658406" y="1150502"/>
                  <a:pt x="667374" y="1146915"/>
                </a:cubicBezTo>
                <a:cubicBezTo>
                  <a:pt x="667416" y="1146898"/>
                  <a:pt x="715947" y="1130723"/>
                  <a:pt x="725688" y="1127476"/>
                </a:cubicBezTo>
                <a:lnTo>
                  <a:pt x="745126" y="1120996"/>
                </a:lnTo>
                <a:cubicBezTo>
                  <a:pt x="751605" y="1118836"/>
                  <a:pt x="757938" y="1116173"/>
                  <a:pt x="764564" y="1114516"/>
                </a:cubicBezTo>
                <a:cubicBezTo>
                  <a:pt x="773203" y="1112356"/>
                  <a:pt x="781919" y="1110482"/>
                  <a:pt x="790482" y="1108036"/>
                </a:cubicBezTo>
                <a:cubicBezTo>
                  <a:pt x="797049" y="1106160"/>
                  <a:pt x="803097" y="1101867"/>
                  <a:pt x="809920" y="1101557"/>
                </a:cubicBezTo>
                <a:cubicBezTo>
                  <a:pt x="898406" y="1097535"/>
                  <a:pt x="987023" y="1097237"/>
                  <a:pt x="1075574" y="1095077"/>
                </a:cubicBezTo>
                <a:cubicBezTo>
                  <a:pt x="1086373" y="1090757"/>
                  <a:pt x="1096830" y="1085459"/>
                  <a:pt x="1107970" y="1082117"/>
                </a:cubicBezTo>
                <a:cubicBezTo>
                  <a:pt x="1118518" y="1078952"/>
                  <a:pt x="1129361" y="1076018"/>
                  <a:pt x="1140367" y="1075638"/>
                </a:cubicBezTo>
                <a:cubicBezTo>
                  <a:pt x="1254788" y="1071692"/>
                  <a:pt x="1369304" y="1071318"/>
                  <a:pt x="1483773" y="1069158"/>
                </a:cubicBezTo>
                <a:cubicBezTo>
                  <a:pt x="1490253" y="1066998"/>
                  <a:pt x="1497879" y="1066945"/>
                  <a:pt x="1503212" y="1062678"/>
                </a:cubicBezTo>
                <a:cubicBezTo>
                  <a:pt x="1509293" y="1057813"/>
                  <a:pt x="1511306" y="1049320"/>
                  <a:pt x="1516170" y="1043239"/>
                </a:cubicBezTo>
                <a:cubicBezTo>
                  <a:pt x="1553108" y="997063"/>
                  <a:pt x="1502193" y="1070684"/>
                  <a:pt x="1542088" y="1010840"/>
                </a:cubicBezTo>
                <a:cubicBezTo>
                  <a:pt x="1546407" y="997881"/>
                  <a:pt x="1555848" y="985599"/>
                  <a:pt x="1555046" y="971962"/>
                </a:cubicBezTo>
                <a:cubicBezTo>
                  <a:pt x="1552886" y="935243"/>
                  <a:pt x="1552054" y="898422"/>
                  <a:pt x="1548567" y="861806"/>
                </a:cubicBezTo>
                <a:cubicBezTo>
                  <a:pt x="1547723" y="852941"/>
                  <a:pt x="1543552" y="844671"/>
                  <a:pt x="1542088" y="835887"/>
                </a:cubicBezTo>
                <a:cubicBezTo>
                  <a:pt x="1539225" y="818710"/>
                  <a:pt x="1537961" y="801303"/>
                  <a:pt x="1535608" y="784049"/>
                </a:cubicBezTo>
                <a:cubicBezTo>
                  <a:pt x="1531481" y="753783"/>
                  <a:pt x="1527181" y="723541"/>
                  <a:pt x="1522650" y="693333"/>
                </a:cubicBezTo>
                <a:cubicBezTo>
                  <a:pt x="1520701" y="680340"/>
                  <a:pt x="1518028" y="667460"/>
                  <a:pt x="1516170" y="654454"/>
                </a:cubicBezTo>
                <a:cubicBezTo>
                  <a:pt x="1508407" y="600111"/>
                  <a:pt x="1508237" y="585165"/>
                  <a:pt x="1503212" y="524859"/>
                </a:cubicBezTo>
                <a:cubicBezTo>
                  <a:pt x="1501052" y="367185"/>
                  <a:pt x="1500880" y="209472"/>
                  <a:pt x="1496732" y="51838"/>
                </a:cubicBezTo>
                <a:cubicBezTo>
                  <a:pt x="1496341" y="36998"/>
                  <a:pt x="1487909" y="27931"/>
                  <a:pt x="1477294" y="19439"/>
                </a:cubicBezTo>
                <a:cubicBezTo>
                  <a:pt x="1456059" y="2450"/>
                  <a:pt x="1457856" y="15053"/>
                  <a:pt x="145785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9668540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7400" y="1600200"/>
            <a:ext cx="2972543" cy="1766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Bild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67400" y="3962400"/>
            <a:ext cx="2997659" cy="217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762000"/>
            <a:ext cx="5867400" cy="914400"/>
          </a:xfrm>
        </p:spPr>
        <p:txBody>
          <a:bodyPr>
            <a:normAutofit/>
          </a:bodyPr>
          <a:lstStyle/>
          <a:p>
            <a:r>
              <a:rPr lang="de-DE" dirty="0" smtClean="0"/>
              <a:t>Sonntag, 15. September 2013</a:t>
            </a:r>
            <a:endParaRPr lang="de-DE" sz="2000" dirty="0"/>
          </a:p>
        </p:txBody>
      </p:sp>
      <p:pic>
        <p:nvPicPr>
          <p:cNvPr id="7" name="Bild 6" descr="ecross_germany_logo.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000" y="762000"/>
            <a:ext cx="2286000" cy="528809"/>
          </a:xfrm>
          <a:prstGeom prst="rect">
            <a:avLst/>
          </a:prstGeom>
        </p:spPr>
      </p:pic>
      <p:sp>
        <p:nvSpPr>
          <p:cNvPr id="10" name="Content Placeholder 4"/>
          <p:cNvSpPr>
            <a:spLocks noGrp="1"/>
          </p:cNvSpPr>
          <p:nvPr>
            <p:ph idx="1"/>
          </p:nvPr>
        </p:nvSpPr>
        <p:spPr>
          <a:xfrm>
            <a:off x="381000" y="1447800"/>
            <a:ext cx="5486400" cy="5410200"/>
          </a:xfrm>
        </p:spPr>
        <p:txBody>
          <a:bodyPr>
            <a:normAutofit fontScale="55000" lnSpcReduction="20000"/>
          </a:bodyPr>
          <a:lstStyle/>
          <a:p>
            <a:pPr marL="0" indent="0">
              <a:buNone/>
            </a:pPr>
            <a:r>
              <a:rPr lang="de-DE" b="1" dirty="0" smtClean="0"/>
              <a:t>Dortmund - Bielefeld</a:t>
            </a:r>
          </a:p>
          <a:p>
            <a:r>
              <a:rPr lang="de-DE" dirty="0" smtClean="0"/>
              <a:t>08.00: Briefing der </a:t>
            </a:r>
            <a:r>
              <a:rPr lang="de-DE" dirty="0" err="1" smtClean="0"/>
              <a:t>Tourteilnehmer</a:t>
            </a:r>
            <a:r>
              <a:rPr lang="de-DE" dirty="0" smtClean="0"/>
              <a:t>-/innen</a:t>
            </a:r>
          </a:p>
          <a:p>
            <a:r>
              <a:rPr lang="de-DE" dirty="0" smtClean="0"/>
              <a:t>08.15 Uhr: gemeinsame und konfessionsübergreifende Andacht am Sonntag zum Thema „Schöpfung bewahren“, geleitet von Kindern jüdischen, muslimischen und christlichen Glaubens</a:t>
            </a:r>
          </a:p>
          <a:p>
            <a:r>
              <a:rPr lang="de-DE" dirty="0" smtClean="0"/>
              <a:t>08.30 Uhr: </a:t>
            </a:r>
            <a:r>
              <a:rPr lang="de-DE" dirty="0" err="1" smtClean="0"/>
              <a:t>Tourstart</a:t>
            </a:r>
            <a:r>
              <a:rPr lang="de-DE" dirty="0" smtClean="0"/>
              <a:t> in Dortmund</a:t>
            </a:r>
          </a:p>
          <a:p>
            <a:pPr lvl="1"/>
            <a:r>
              <a:rPr lang="de-DE" dirty="0" smtClean="0"/>
              <a:t>Gemeinsamer Start aller </a:t>
            </a:r>
            <a:r>
              <a:rPr lang="de-DE" dirty="0" err="1" smtClean="0"/>
              <a:t>Tourteilnehmer</a:t>
            </a:r>
            <a:r>
              <a:rPr lang="de-DE" dirty="0" smtClean="0"/>
              <a:t>-/innen (E-Autos, E-Motorräder, E-</a:t>
            </a:r>
            <a:r>
              <a:rPr lang="de-DE" dirty="0" err="1" smtClean="0"/>
              <a:t>Scooter</a:t>
            </a:r>
            <a:r>
              <a:rPr lang="de-DE" dirty="0" smtClean="0"/>
              <a:t>, E-Bikes, </a:t>
            </a:r>
            <a:r>
              <a:rPr lang="de-DE" dirty="0" err="1" smtClean="0"/>
              <a:t>Pedelecs</a:t>
            </a:r>
            <a:r>
              <a:rPr lang="de-DE" dirty="0" smtClean="0"/>
              <a:t>)</a:t>
            </a:r>
          </a:p>
          <a:p>
            <a:r>
              <a:rPr lang="de-DE" dirty="0" smtClean="0"/>
              <a:t>E</a:t>
            </a:r>
            <a:r>
              <a:rPr lang="de-DE" dirty="0" smtClean="0"/>
              <a:t>-Rallye (E-Autos, E-Motorräder, E-</a:t>
            </a:r>
            <a:r>
              <a:rPr lang="de-DE" dirty="0" err="1" smtClean="0"/>
              <a:t>Scooter</a:t>
            </a:r>
            <a:r>
              <a:rPr lang="de-DE" dirty="0" smtClean="0"/>
              <a:t>)</a:t>
            </a:r>
          </a:p>
          <a:p>
            <a:pPr lvl="1"/>
            <a:r>
              <a:rPr lang="de-DE" dirty="0" smtClean="0"/>
              <a:t>Wertungsprüfungen der E-Fahrzeuge auf der Strecke</a:t>
            </a:r>
          </a:p>
          <a:p>
            <a:r>
              <a:rPr lang="de-DE" dirty="0"/>
              <a:t>E-Bike Tour</a:t>
            </a:r>
          </a:p>
          <a:p>
            <a:pPr lvl="1"/>
            <a:r>
              <a:rPr lang="de-DE" dirty="0" smtClean="0"/>
              <a:t>Geführte Radtour (ADFC, Verkehrswacht)  auf Fahrradschnellweg Dortmund – Bielefeld</a:t>
            </a:r>
          </a:p>
          <a:p>
            <a:r>
              <a:rPr lang="de-DE" dirty="0" smtClean="0"/>
              <a:t>15</a:t>
            </a:r>
            <a:r>
              <a:rPr lang="de-DE" dirty="0" smtClean="0"/>
              <a:t>.00 </a:t>
            </a:r>
            <a:r>
              <a:rPr lang="de-DE" dirty="0" smtClean="0"/>
              <a:t>Uhr: Eintreffen der E-Cross Fahrzeuge am LENKWERK Bielefeld im Rahmen des </a:t>
            </a:r>
            <a:r>
              <a:rPr lang="de-DE" dirty="0" err="1" smtClean="0"/>
              <a:t>Italian</a:t>
            </a:r>
            <a:r>
              <a:rPr lang="de-DE" dirty="0" smtClean="0"/>
              <a:t> Days</a:t>
            </a:r>
          </a:p>
          <a:p>
            <a:pPr lvl="1"/>
            <a:r>
              <a:rPr lang="de-DE" dirty="0" smtClean="0"/>
              <a:t>15.15 </a:t>
            </a:r>
            <a:r>
              <a:rPr lang="de-DE" dirty="0"/>
              <a:t>Uhr: Wettkampf: die Bielefeld </a:t>
            </a:r>
            <a:r>
              <a:rPr lang="de-DE" dirty="0" err="1"/>
              <a:t>Bulldogs</a:t>
            </a:r>
            <a:r>
              <a:rPr lang="de-DE" dirty="0"/>
              <a:t> treten gegen eine Bielefelder Handballmannschaft an im E-Cross Push-Contest mit </a:t>
            </a:r>
            <a:r>
              <a:rPr lang="de-DE" dirty="0" err="1"/>
              <a:t>Elektrosmarts</a:t>
            </a:r>
            <a:r>
              <a:rPr lang="de-DE" dirty="0"/>
              <a:t> (welche Mannschaft schiebt einen Elektro-Smart schneller über eine Strecke von 100 Metern als die andere und welche erzeugt dabei mehr Energie?</a:t>
            </a:r>
            <a:r>
              <a:rPr lang="de-DE" dirty="0" smtClean="0"/>
              <a:t>)</a:t>
            </a:r>
            <a:endParaRPr lang="de-DE" dirty="0" smtClean="0"/>
          </a:p>
          <a:p>
            <a:pPr lvl="1"/>
            <a:r>
              <a:rPr lang="de-DE" dirty="0" smtClean="0"/>
              <a:t>15.30 </a:t>
            </a:r>
            <a:r>
              <a:rPr lang="de-DE" dirty="0" smtClean="0"/>
              <a:t>Uhr: Siegerehrung E-Cross (Einladung Stadt Bielefeld, Prominente) und Ehrung des E-Cross </a:t>
            </a:r>
            <a:r>
              <a:rPr lang="de-DE" dirty="0" err="1" smtClean="0"/>
              <a:t>Xtreme</a:t>
            </a:r>
            <a:r>
              <a:rPr lang="de-DE" dirty="0" smtClean="0"/>
              <a:t> Teams (Erlebnisbereich E-Mobilität non-</a:t>
            </a:r>
            <a:r>
              <a:rPr lang="de-DE" dirty="0" err="1" smtClean="0"/>
              <a:t>stop</a:t>
            </a:r>
            <a:r>
              <a:rPr lang="de-DE" dirty="0" smtClean="0"/>
              <a:t> in Deutschland, Anzahl der elektrisch gefahrenen Kilometer in 4 Tagen</a:t>
            </a:r>
            <a:r>
              <a:rPr lang="de-DE" dirty="0" smtClean="0"/>
              <a:t>)</a:t>
            </a:r>
          </a:p>
          <a:p>
            <a:pPr lvl="1"/>
            <a:r>
              <a:rPr lang="de-DE" dirty="0" smtClean="0"/>
              <a:t>Versorgungspunkt</a:t>
            </a:r>
            <a:endParaRPr lang="de-DE" dirty="0" smtClean="0"/>
          </a:p>
          <a:p>
            <a:r>
              <a:rPr lang="de-DE" dirty="0" smtClean="0"/>
              <a:t>16.00 Uhr: offizielles Ende </a:t>
            </a:r>
            <a:r>
              <a:rPr lang="de-DE" dirty="0" smtClean="0"/>
              <a:t>der E-Cross Germany 2013 und </a:t>
            </a:r>
            <a:r>
              <a:rPr lang="de-DE" dirty="0" smtClean="0"/>
              <a:t>Ausklang </a:t>
            </a:r>
            <a:r>
              <a:rPr lang="de-DE" dirty="0" smtClean="0"/>
              <a:t>E-</a:t>
            </a:r>
            <a:r>
              <a:rPr lang="de-DE" dirty="0" smtClean="0"/>
              <a:t>Cross Germany 2013  </a:t>
            </a:r>
            <a:r>
              <a:rPr lang="de-DE" dirty="0" smtClean="0"/>
              <a:t>im Rahmen des </a:t>
            </a:r>
            <a:r>
              <a:rPr lang="de-DE" dirty="0" err="1" smtClean="0"/>
              <a:t>Italian</a:t>
            </a:r>
            <a:r>
              <a:rPr lang="de-DE" dirty="0" smtClean="0"/>
              <a:t> Days am LENKWERK Bielefeld</a:t>
            </a:r>
            <a:endParaRPr lang="de-DE" dirty="0"/>
          </a:p>
          <a:p>
            <a:endParaRPr lang="de-DE" dirty="0" smtClean="0"/>
          </a:p>
          <a:p>
            <a:pPr lvl="1"/>
            <a:endParaRPr lang="de-DE" dirty="0" smtClean="0"/>
          </a:p>
        </p:txBody>
      </p:sp>
      <p:sp>
        <p:nvSpPr>
          <p:cNvPr id="9" name="Textfeld 8"/>
          <p:cNvSpPr txBox="1"/>
          <p:nvPr/>
        </p:nvSpPr>
        <p:spPr>
          <a:xfrm>
            <a:off x="5867400" y="3429000"/>
            <a:ext cx="3048000" cy="430887"/>
          </a:xfrm>
          <a:prstGeom prst="rect">
            <a:avLst/>
          </a:prstGeom>
          <a:noFill/>
        </p:spPr>
        <p:txBody>
          <a:bodyPr wrap="square" rtlCol="0">
            <a:spAutoFit/>
          </a:bodyPr>
          <a:lstStyle/>
          <a:p>
            <a:pPr algn="ctr"/>
            <a:r>
              <a:rPr lang="de-DE" sz="1100" b="1" dirty="0" smtClean="0"/>
              <a:t>Siegerehrung </a:t>
            </a:r>
            <a:r>
              <a:rPr lang="de-DE" sz="1100" dirty="0" smtClean="0"/>
              <a:t>E-Cross Germany am LENKWERK Bielefeld</a:t>
            </a:r>
            <a:endParaRPr lang="de-DE" sz="1100" dirty="0"/>
          </a:p>
        </p:txBody>
      </p:sp>
      <p:sp>
        <p:nvSpPr>
          <p:cNvPr id="11" name="Textfeld 10"/>
          <p:cNvSpPr txBox="1"/>
          <p:nvPr/>
        </p:nvSpPr>
        <p:spPr>
          <a:xfrm>
            <a:off x="5791200" y="6324600"/>
            <a:ext cx="3200400" cy="261610"/>
          </a:xfrm>
          <a:prstGeom prst="rect">
            <a:avLst/>
          </a:prstGeom>
          <a:noFill/>
        </p:spPr>
        <p:txBody>
          <a:bodyPr wrap="square" rtlCol="0">
            <a:spAutoFit/>
          </a:bodyPr>
          <a:lstStyle/>
          <a:p>
            <a:pPr algn="ctr"/>
            <a:r>
              <a:rPr lang="de-DE" sz="1100" dirty="0" smtClean="0"/>
              <a:t>E-Rallye und E-Bike Tour Dortmund - Bielefeld</a:t>
            </a:r>
            <a:endParaRPr lang="de-DE" sz="1100" dirty="0"/>
          </a:p>
        </p:txBody>
      </p:sp>
    </p:spTree>
    <p:custDataLst>
      <p:tags r:id="rId1"/>
    </p:custDataLst>
    <p:extLst>
      <p:ext uri="{BB962C8B-B14F-4D97-AF65-F5344CB8AC3E}">
        <p14:creationId xmlns:p14="http://schemas.microsoft.com/office/powerpoint/2010/main" val="14121871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304800" y="762000"/>
            <a:ext cx="8229600" cy="720725"/>
          </a:xfrm>
        </p:spPr>
        <p:txBody>
          <a:bodyPr/>
          <a:lstStyle/>
          <a:p>
            <a:r>
              <a:rPr lang="de-DE" dirty="0">
                <a:latin typeface="Georgia"/>
                <a:cs typeface="Georgia"/>
              </a:rPr>
              <a:t>Europäisches Jahr der Luft</a:t>
            </a:r>
          </a:p>
        </p:txBody>
      </p:sp>
      <p:sp>
        <p:nvSpPr>
          <p:cNvPr id="14339" name="Rechteck 2"/>
          <p:cNvSpPr>
            <a:spLocks noChangeArrowheads="1"/>
          </p:cNvSpPr>
          <p:nvPr/>
        </p:nvSpPr>
        <p:spPr bwMode="auto">
          <a:xfrm>
            <a:off x="304800" y="1600200"/>
            <a:ext cx="50403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a:t>"Emissionslos durch NRW" - Durch den Einsatz von Elektrofahrzeugen können Emissionen an der Quelle vermieden werden. </a:t>
            </a:r>
          </a:p>
          <a:p>
            <a:endParaRPr lang="de-DE" sz="2000" dirty="0"/>
          </a:p>
          <a:p>
            <a:r>
              <a:rPr lang="de-DE" sz="2000" dirty="0"/>
              <a:t>Emissionsarme Technologien passen gut zum diesjährigen Themenschwerpunkt der EU, dem europäischen Jahr der Luft. Dies wird die Rallye E-Cross Germany zusammen mit dem Cluster </a:t>
            </a:r>
            <a:r>
              <a:rPr lang="de-DE" sz="2000" dirty="0" err="1"/>
              <a:t>EnergieRegion.NRW</a:t>
            </a:r>
            <a:r>
              <a:rPr lang="de-DE" sz="2000" dirty="0"/>
              <a:t> und vielen weiteren Partnern zeigen.</a:t>
            </a:r>
          </a:p>
        </p:txBody>
      </p:sp>
      <p:pic>
        <p:nvPicPr>
          <p:cNvPr id="14340"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7640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962400"/>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 2" descr="EnergieRegion.NRW Cluster Nordrhein-Westfale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410200"/>
            <a:ext cx="5596128" cy="944880"/>
          </a:xfrm>
          <a:prstGeom prst="rect">
            <a:avLst/>
          </a:prstGeom>
        </p:spPr>
      </p:pic>
      <p:pic>
        <p:nvPicPr>
          <p:cNvPr id="8" name="Bild 7" descr="ecross_germany_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762000"/>
            <a:ext cx="2286000" cy="528809"/>
          </a:xfrm>
          <a:prstGeom prst="rect">
            <a:avLst/>
          </a:prstGeom>
        </p:spPr>
      </p:pic>
    </p:spTree>
    <p:extLst>
      <p:ext uri="{BB962C8B-B14F-4D97-AF65-F5344CB8AC3E}">
        <p14:creationId xmlns:p14="http://schemas.microsoft.com/office/powerpoint/2010/main" val="19240374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pPr algn="ctr"/>
            <a:r>
              <a:rPr lang="de-DE" dirty="0" smtClean="0"/>
              <a:t>Team E-Cross Germany</a:t>
            </a:r>
            <a:endParaRPr lang="de-DE" sz="2000" dirty="0"/>
          </a:p>
        </p:txBody>
      </p:sp>
      <p:sp>
        <p:nvSpPr>
          <p:cNvPr id="5" name="Content Placeholder 4"/>
          <p:cNvSpPr>
            <a:spLocks noGrp="1"/>
          </p:cNvSpPr>
          <p:nvPr>
            <p:ph idx="1"/>
          </p:nvPr>
        </p:nvSpPr>
        <p:spPr>
          <a:xfrm>
            <a:off x="2462968" y="1371600"/>
            <a:ext cx="2566231" cy="1524000"/>
          </a:xfrm>
        </p:spPr>
        <p:txBody>
          <a:bodyPr>
            <a:normAutofit fontScale="62500" lnSpcReduction="20000"/>
          </a:bodyPr>
          <a:lstStyle/>
          <a:p>
            <a:r>
              <a:rPr lang="de-DE" sz="1300" dirty="0" smtClean="0"/>
              <a:t>Jens Ohlemeyer</a:t>
            </a:r>
          </a:p>
          <a:p>
            <a:r>
              <a:rPr lang="de-DE" sz="1200" b="1" dirty="0" smtClean="0"/>
              <a:t>Funktion</a:t>
            </a:r>
            <a:r>
              <a:rPr lang="de-DE" sz="1200" dirty="0" smtClean="0"/>
              <a:t>: </a:t>
            </a:r>
            <a:r>
              <a:rPr lang="de-DE" sz="1200" smtClean="0"/>
              <a:t>Tour Manager E</a:t>
            </a:r>
            <a:r>
              <a:rPr lang="de-DE" sz="1200" dirty="0" smtClean="0"/>
              <a:t>-Cross Germany</a:t>
            </a:r>
          </a:p>
          <a:p>
            <a:r>
              <a:rPr lang="de-DE" sz="1200" b="1" dirty="0" smtClean="0"/>
              <a:t>Info: </a:t>
            </a:r>
            <a:r>
              <a:rPr lang="de-DE" sz="1200" dirty="0" smtClean="0"/>
              <a:t>Initiator E-Cross Germany</a:t>
            </a:r>
            <a:endParaRPr lang="de-DE" sz="1200" dirty="0"/>
          </a:p>
          <a:p>
            <a:r>
              <a:rPr lang="de-DE" sz="1200" b="1" dirty="0" smtClean="0"/>
              <a:t>Aufgaben</a:t>
            </a:r>
            <a:r>
              <a:rPr lang="de-DE" sz="1200" dirty="0" smtClean="0"/>
              <a:t>:</a:t>
            </a:r>
          </a:p>
          <a:p>
            <a:pPr>
              <a:buFont typeface="Wingdings" charset="2"/>
              <a:buChar char="Ø"/>
            </a:pPr>
            <a:r>
              <a:rPr lang="de-DE" sz="1300" dirty="0" smtClean="0"/>
              <a:t>Gesamtleitung</a:t>
            </a:r>
          </a:p>
          <a:p>
            <a:pPr>
              <a:buFont typeface="Wingdings" charset="2"/>
              <a:buChar char="Ø"/>
            </a:pPr>
            <a:r>
              <a:rPr lang="de-DE" sz="1300" dirty="0"/>
              <a:t>Sponsoring &amp; </a:t>
            </a:r>
            <a:r>
              <a:rPr lang="de-DE" sz="1300" dirty="0" smtClean="0"/>
              <a:t>Formatentwicklung</a:t>
            </a:r>
            <a:endParaRPr lang="de-DE" sz="1300" dirty="0"/>
          </a:p>
          <a:p>
            <a:r>
              <a:rPr lang="de-DE" sz="1300" b="1" dirty="0" smtClean="0"/>
              <a:t>Kontakt</a:t>
            </a:r>
            <a:r>
              <a:rPr lang="de-DE" sz="1100" dirty="0" smtClean="0"/>
              <a:t>:</a:t>
            </a:r>
          </a:p>
          <a:p>
            <a:r>
              <a:rPr lang="de-DE" sz="1300" dirty="0" smtClean="0"/>
              <a:t>mobil</a:t>
            </a:r>
            <a:r>
              <a:rPr lang="de-DE" sz="1300" dirty="0"/>
              <a:t>: +49 176 6400 40 </a:t>
            </a:r>
            <a:r>
              <a:rPr lang="de-DE" sz="1300" dirty="0" smtClean="0"/>
              <a:t>34</a:t>
            </a:r>
          </a:p>
          <a:p>
            <a:r>
              <a:rPr lang="de-DE" sz="1300" dirty="0" smtClean="0"/>
              <a:t>Email: </a:t>
            </a:r>
            <a:r>
              <a:rPr lang="de-DE" sz="1300" u="sng" dirty="0">
                <a:hlinkClick r:id="rId4"/>
              </a:rPr>
              <a:t>ohlemeyer@ecross-germany.de</a:t>
            </a:r>
            <a:r>
              <a:rPr lang="de-DE" sz="1300" u="sng" dirty="0"/>
              <a:t> </a:t>
            </a:r>
            <a:endParaRPr lang="de-DE" sz="1300" dirty="0"/>
          </a:p>
        </p:txBody>
      </p:sp>
      <p:pic>
        <p:nvPicPr>
          <p:cNvPr id="3" name="Bild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169" y="1371600"/>
            <a:ext cx="2209800" cy="1472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Bild 3" descr="IMG_3628.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3769" y="1371600"/>
            <a:ext cx="1016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ontent Placeholder 4"/>
          <p:cNvSpPr txBox="1">
            <a:spLocks/>
          </p:cNvSpPr>
          <p:nvPr/>
        </p:nvSpPr>
        <p:spPr>
          <a:xfrm>
            <a:off x="6120569" y="1371600"/>
            <a:ext cx="3048000" cy="1524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1200" dirty="0" smtClean="0"/>
              <a:t>Udo Werges</a:t>
            </a:r>
          </a:p>
          <a:p>
            <a:r>
              <a:rPr lang="de-DE" sz="1200" b="1" dirty="0" smtClean="0"/>
              <a:t>Funktion</a:t>
            </a:r>
            <a:r>
              <a:rPr lang="de-DE" sz="1200" dirty="0" smtClean="0"/>
              <a:t>: Technischer Direktor E-Cross Germany</a:t>
            </a:r>
          </a:p>
          <a:p>
            <a:r>
              <a:rPr lang="de-DE" sz="1200" b="1" dirty="0" smtClean="0"/>
              <a:t>Info</a:t>
            </a:r>
            <a:r>
              <a:rPr lang="de-DE" sz="1200" dirty="0" smtClean="0"/>
              <a:t>: BSM-Vorstand, 120.000 elektrische km</a:t>
            </a:r>
          </a:p>
          <a:p>
            <a:r>
              <a:rPr lang="de-DE" sz="1200" b="1" dirty="0" smtClean="0"/>
              <a:t>Aufgaben</a:t>
            </a:r>
            <a:r>
              <a:rPr lang="de-DE" sz="1200" dirty="0" smtClean="0"/>
              <a:t>:</a:t>
            </a:r>
          </a:p>
          <a:p>
            <a:pPr>
              <a:buFont typeface="Wingdings" charset="2"/>
              <a:buChar char="Ø"/>
            </a:pPr>
            <a:r>
              <a:rPr lang="de-DE" sz="1200" dirty="0" smtClean="0"/>
              <a:t>Planung Ladeinfrastruktur E-Fahrzeuge</a:t>
            </a:r>
          </a:p>
          <a:p>
            <a:pPr>
              <a:buFont typeface="Wingdings" charset="2"/>
              <a:buChar char="Ø"/>
            </a:pPr>
            <a:r>
              <a:rPr lang="de-DE" sz="1200" dirty="0" smtClean="0"/>
              <a:t>Reglemententwicklung, Wertungsprüfungen, Energie</a:t>
            </a:r>
          </a:p>
          <a:p>
            <a:r>
              <a:rPr lang="de-DE" sz="1100" b="1" dirty="0" smtClean="0"/>
              <a:t>Kontakt</a:t>
            </a:r>
            <a:r>
              <a:rPr lang="de-DE" sz="1100" dirty="0" smtClean="0"/>
              <a:t>:</a:t>
            </a:r>
          </a:p>
          <a:p>
            <a:r>
              <a:rPr lang="de-DE" sz="1100" dirty="0" smtClean="0"/>
              <a:t>mobil</a:t>
            </a:r>
            <a:r>
              <a:rPr lang="de-DE" sz="1100" dirty="0"/>
              <a:t>: +49 171 </a:t>
            </a:r>
            <a:r>
              <a:rPr lang="de-DE" sz="1100" dirty="0" smtClean="0"/>
              <a:t>3747978</a:t>
            </a:r>
          </a:p>
          <a:p>
            <a:r>
              <a:rPr lang="de-DE" sz="1100" dirty="0" smtClean="0"/>
              <a:t>Email</a:t>
            </a:r>
            <a:r>
              <a:rPr lang="de-DE" sz="1100" dirty="0"/>
              <a:t>: </a:t>
            </a:r>
            <a:r>
              <a:rPr lang="de-DE" sz="1100" dirty="0">
                <a:hlinkClick r:id="rId7"/>
              </a:rPr>
              <a:t>udo.werges@t-</a:t>
            </a:r>
            <a:r>
              <a:rPr lang="de-DE" sz="1100" dirty="0" smtClean="0">
                <a:hlinkClick r:id="rId7"/>
              </a:rPr>
              <a:t>online.de</a:t>
            </a:r>
            <a:r>
              <a:rPr lang="de-DE" sz="1100" dirty="0" smtClean="0"/>
              <a:t> </a:t>
            </a:r>
          </a:p>
        </p:txBody>
      </p:sp>
      <p:pic>
        <p:nvPicPr>
          <p:cNvPr id="11" name="Bild 10" descr="ecross_germany_logo.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pic>
        <p:nvPicPr>
          <p:cNvPr id="6" name="Bild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8600" y="3200400"/>
            <a:ext cx="2209800" cy="1480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4"/>
          <p:cNvSpPr txBox="1">
            <a:spLocks/>
          </p:cNvSpPr>
          <p:nvPr/>
        </p:nvSpPr>
        <p:spPr>
          <a:xfrm>
            <a:off x="2438400" y="31242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Leitung </a:t>
            </a:r>
            <a:r>
              <a:rPr lang="de-DE" sz="700" b="1" dirty="0" err="1" smtClean="0"/>
              <a:t>Orga</a:t>
            </a:r>
            <a:r>
              <a:rPr lang="de-DE" sz="700" b="1" dirty="0" smtClean="0"/>
              <a:t>-Team</a:t>
            </a:r>
            <a:r>
              <a:rPr lang="de-DE" sz="700" dirty="0" smtClean="0"/>
              <a:t>: Kurt </a:t>
            </a:r>
            <a:r>
              <a:rPr lang="de-DE" sz="700" dirty="0" err="1" smtClean="0"/>
              <a:t>Pommerenke</a:t>
            </a:r>
            <a:endParaRPr lang="de-DE" sz="700" dirty="0" smtClean="0"/>
          </a:p>
          <a:p>
            <a:r>
              <a:rPr lang="de-DE" sz="700" b="1" dirty="0" smtClean="0"/>
              <a:t>Funktion</a:t>
            </a:r>
            <a:r>
              <a:rPr lang="de-DE" sz="700" dirty="0" smtClean="0"/>
              <a:t>: Wirtschaftsförderung Dortmund</a:t>
            </a:r>
          </a:p>
          <a:p>
            <a:r>
              <a:rPr lang="de-DE" sz="700" b="1" dirty="0" smtClean="0"/>
              <a:t>Info: </a:t>
            </a:r>
            <a:r>
              <a:rPr lang="de-DE" sz="700" dirty="0"/>
              <a:t>Projektmanager Energie-, Elektro- &amp; Umwelttechnologien GF Lenkungskreis Elektromobilität</a:t>
            </a:r>
            <a:endParaRPr lang="de-DE" sz="700" b="1" dirty="0" smtClean="0"/>
          </a:p>
          <a:p>
            <a:r>
              <a:rPr lang="de-DE" sz="700" b="1" dirty="0" smtClean="0"/>
              <a:t>Aufgaben</a:t>
            </a:r>
            <a:r>
              <a:rPr lang="de-DE" sz="700" dirty="0" smtClean="0"/>
              <a:t>:</a:t>
            </a:r>
          </a:p>
          <a:p>
            <a:pPr>
              <a:buFont typeface="Wingdings" charset="2"/>
              <a:buChar char="Ø"/>
            </a:pPr>
            <a:r>
              <a:rPr lang="de-DE" sz="700" dirty="0" smtClean="0"/>
              <a:t>Koordination Akteure Dortmund</a:t>
            </a:r>
          </a:p>
          <a:p>
            <a:r>
              <a:rPr lang="de-DE" sz="700" b="1" dirty="0" smtClean="0"/>
              <a:t>Kontakt</a:t>
            </a:r>
            <a:r>
              <a:rPr lang="de-DE" sz="700" dirty="0" smtClean="0"/>
              <a:t>:</a:t>
            </a:r>
          </a:p>
          <a:p>
            <a:r>
              <a:rPr lang="de-DE" sz="700" dirty="0" smtClean="0"/>
              <a:t>mobil: </a:t>
            </a:r>
            <a:r>
              <a:rPr lang="de-DE" sz="700" dirty="0"/>
              <a:t>+49 </a:t>
            </a:r>
            <a:r>
              <a:rPr lang="de-DE" sz="700" dirty="0" smtClean="0"/>
              <a:t>1 </a:t>
            </a:r>
            <a:r>
              <a:rPr lang="de-DE" sz="700" dirty="0"/>
              <a:t>73 3 77 84 </a:t>
            </a:r>
            <a:r>
              <a:rPr lang="de-DE" sz="700" dirty="0" smtClean="0"/>
              <a:t>92</a:t>
            </a:r>
          </a:p>
          <a:p>
            <a:r>
              <a:rPr lang="de-DE" sz="700" dirty="0" smtClean="0"/>
              <a:t>Email: </a:t>
            </a:r>
            <a:r>
              <a:rPr lang="de-DE" sz="700" u="sng" dirty="0">
                <a:hlinkClick r:id="rId10"/>
              </a:rPr>
              <a:t>kurt.pommerenke@stadtdo.de</a:t>
            </a:r>
            <a:endParaRPr lang="de-DE" sz="700" dirty="0"/>
          </a:p>
        </p:txBody>
      </p:sp>
      <p:pic>
        <p:nvPicPr>
          <p:cNvPr id="10" name="Bild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76800" y="3276600"/>
            <a:ext cx="1137313"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Content Placeholder 4"/>
          <p:cNvSpPr txBox="1">
            <a:spLocks/>
          </p:cNvSpPr>
          <p:nvPr/>
        </p:nvSpPr>
        <p:spPr>
          <a:xfrm>
            <a:off x="6172200" y="31242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Erweitertes </a:t>
            </a:r>
            <a:r>
              <a:rPr lang="de-DE" sz="700" b="1" dirty="0" err="1" smtClean="0"/>
              <a:t>Orga</a:t>
            </a:r>
            <a:r>
              <a:rPr lang="de-DE" sz="700" b="1" dirty="0" smtClean="0"/>
              <a:t>-Team Dortmund:</a:t>
            </a:r>
          </a:p>
          <a:p>
            <a:pPr>
              <a:buFont typeface="Wingdings" charset="2"/>
              <a:buChar char="Ø"/>
            </a:pPr>
            <a:r>
              <a:rPr lang="de-DE" sz="700" dirty="0" smtClean="0"/>
              <a:t>Gabriele </a:t>
            </a:r>
            <a:r>
              <a:rPr lang="de-DE" sz="700" dirty="0" err="1" smtClean="0"/>
              <a:t>Wysgol</a:t>
            </a:r>
            <a:r>
              <a:rPr lang="de-DE" sz="700" dirty="0" smtClean="0"/>
              <a:t> (Klimaschutzmanagerin Stadt Dortmund Umweltamt)</a:t>
            </a:r>
          </a:p>
          <a:p>
            <a:pPr>
              <a:buFont typeface="Wingdings" charset="2"/>
              <a:buChar char="Ø"/>
            </a:pPr>
            <a:r>
              <a:rPr lang="de-DE" sz="700" dirty="0" smtClean="0"/>
              <a:t>Christian Heil (Fachverband elektro- und informationstechnische Handwerke NRW)</a:t>
            </a:r>
          </a:p>
          <a:p>
            <a:pPr>
              <a:buFont typeface="Wingdings" charset="2"/>
              <a:buChar char="Ø"/>
            </a:pPr>
            <a:r>
              <a:rPr lang="de-DE" sz="700" dirty="0" smtClean="0"/>
              <a:t>Messe Westfalenhallen Dortmund</a:t>
            </a:r>
          </a:p>
          <a:p>
            <a:pPr>
              <a:buFont typeface="Wingdings" charset="2"/>
              <a:buChar char="Ø"/>
            </a:pPr>
            <a:r>
              <a:rPr lang="de-DE" sz="700" dirty="0" smtClean="0"/>
              <a:t>Christian </a:t>
            </a:r>
            <a:r>
              <a:rPr lang="de-DE" sz="700" dirty="0" err="1" smtClean="0"/>
              <a:t>Uhlich</a:t>
            </a:r>
            <a:r>
              <a:rPr lang="de-DE" sz="700" dirty="0" smtClean="0"/>
              <a:t> (</a:t>
            </a:r>
            <a:r>
              <a:rPr lang="de-DE" sz="700" dirty="0"/>
              <a:t>RWE Effizienz GmbH </a:t>
            </a:r>
            <a:r>
              <a:rPr lang="de-DE" sz="700" dirty="0" err="1" smtClean="0"/>
              <a:t>eMobility</a:t>
            </a:r>
            <a:r>
              <a:rPr lang="de-DE" sz="700" dirty="0" smtClean="0"/>
              <a:t>)</a:t>
            </a:r>
          </a:p>
          <a:p>
            <a:pPr>
              <a:buFont typeface="Wingdings" charset="2"/>
              <a:buChar char="Ø"/>
            </a:pPr>
            <a:endParaRPr lang="de-DE" sz="700" dirty="0" smtClean="0"/>
          </a:p>
        </p:txBody>
      </p:sp>
      <p:pic>
        <p:nvPicPr>
          <p:cNvPr id="7" name="Bild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8600" y="5029200"/>
            <a:ext cx="2209800" cy="1480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Content Placeholder 4"/>
          <p:cNvSpPr txBox="1">
            <a:spLocks/>
          </p:cNvSpPr>
          <p:nvPr/>
        </p:nvSpPr>
        <p:spPr>
          <a:xfrm>
            <a:off x="2514600" y="50292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800" b="1" dirty="0" smtClean="0"/>
              <a:t>Leitung </a:t>
            </a:r>
            <a:r>
              <a:rPr lang="de-DE" sz="800" b="1" dirty="0" err="1" smtClean="0"/>
              <a:t>Orga</a:t>
            </a:r>
            <a:r>
              <a:rPr lang="de-DE" sz="800" b="1" dirty="0" smtClean="0"/>
              <a:t>-Team</a:t>
            </a:r>
            <a:r>
              <a:rPr lang="de-DE" sz="800" dirty="0" smtClean="0"/>
              <a:t>: Ernesto Ruge</a:t>
            </a:r>
          </a:p>
          <a:p>
            <a:r>
              <a:rPr lang="de-DE" sz="800" b="1" dirty="0" smtClean="0"/>
              <a:t>Funktion</a:t>
            </a:r>
            <a:r>
              <a:rPr lang="de-DE" sz="800" dirty="0" smtClean="0"/>
              <a:t>: </a:t>
            </a:r>
            <a:r>
              <a:rPr lang="de-DE" sz="800" dirty="0"/>
              <a:t>Schriftführer des Vereins ruhrmobil-</a:t>
            </a:r>
            <a:r>
              <a:rPr lang="de-DE" sz="800" dirty="0" smtClean="0"/>
              <a:t>E</a:t>
            </a:r>
          </a:p>
          <a:p>
            <a:r>
              <a:rPr lang="de-DE" sz="800" b="1" dirty="0" smtClean="0"/>
              <a:t>Aufgaben</a:t>
            </a:r>
            <a:r>
              <a:rPr lang="de-DE" sz="800" dirty="0" smtClean="0"/>
              <a:t>:</a:t>
            </a:r>
          </a:p>
          <a:p>
            <a:pPr>
              <a:buFont typeface="Wingdings" charset="2"/>
              <a:buChar char="Ø"/>
            </a:pPr>
            <a:r>
              <a:rPr lang="de-DE" sz="800" dirty="0" smtClean="0"/>
              <a:t>Koordination Akteure Bochum</a:t>
            </a:r>
          </a:p>
          <a:p>
            <a:r>
              <a:rPr lang="de-DE" sz="800" b="1" dirty="0" smtClean="0"/>
              <a:t>Kontakt</a:t>
            </a:r>
            <a:r>
              <a:rPr lang="de-DE" sz="800" dirty="0" smtClean="0"/>
              <a:t>:</a:t>
            </a:r>
          </a:p>
          <a:p>
            <a:r>
              <a:rPr lang="de-DE" sz="800" dirty="0" smtClean="0"/>
              <a:t>mobil: +49 </a:t>
            </a:r>
            <a:r>
              <a:rPr lang="de-DE" sz="800" dirty="0"/>
              <a:t>173 </a:t>
            </a:r>
            <a:r>
              <a:rPr lang="de-DE" sz="800" dirty="0" smtClean="0"/>
              <a:t>166 </a:t>
            </a:r>
            <a:r>
              <a:rPr lang="de-DE" sz="800" dirty="0"/>
              <a:t>21 74</a:t>
            </a:r>
            <a:endParaRPr lang="de-DE" sz="800" dirty="0" smtClean="0"/>
          </a:p>
          <a:p>
            <a:r>
              <a:rPr lang="de-DE" sz="800" dirty="0" smtClean="0"/>
              <a:t>Email: </a:t>
            </a:r>
            <a:r>
              <a:rPr lang="de-DE" sz="800" u="sng" dirty="0">
                <a:hlinkClick r:id="rId13"/>
              </a:rPr>
              <a:t>ernesto.ruge@ruhrmobil-e.de</a:t>
            </a:r>
            <a:endParaRPr lang="de-DE" sz="800" dirty="0"/>
          </a:p>
        </p:txBody>
      </p:sp>
      <p:pic>
        <p:nvPicPr>
          <p:cNvPr id="14" name="Bild 1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76800" y="5029200"/>
            <a:ext cx="1137313"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ontent Placeholder 4"/>
          <p:cNvSpPr txBox="1">
            <a:spLocks/>
          </p:cNvSpPr>
          <p:nvPr/>
        </p:nvSpPr>
        <p:spPr>
          <a:xfrm>
            <a:off x="6172200" y="50292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Erweitertes </a:t>
            </a:r>
            <a:r>
              <a:rPr lang="de-DE" sz="700" b="1" dirty="0" err="1" smtClean="0"/>
              <a:t>Orga</a:t>
            </a:r>
            <a:r>
              <a:rPr lang="de-DE" sz="700" b="1" dirty="0" smtClean="0"/>
              <a:t>-Team Bochum:</a:t>
            </a:r>
          </a:p>
          <a:p>
            <a:pPr>
              <a:buFont typeface="Wingdings" charset="2"/>
              <a:buChar char="Ø"/>
            </a:pPr>
            <a:r>
              <a:rPr lang="de-DE" sz="700" dirty="0" smtClean="0"/>
              <a:t>Wolfgang Rode (</a:t>
            </a:r>
            <a:r>
              <a:rPr lang="de-DE" sz="700" dirty="0"/>
              <a:t>Berufskolleg der Stadt Bochum Technische Berufliche </a:t>
            </a:r>
            <a:r>
              <a:rPr lang="de-DE" sz="700" dirty="0" smtClean="0"/>
              <a:t>Schule</a:t>
            </a:r>
          </a:p>
          <a:p>
            <a:pPr>
              <a:buFont typeface="Wingdings" charset="2"/>
              <a:buChar char="Ø"/>
            </a:pPr>
            <a:r>
              <a:rPr lang="de-DE" sz="700" dirty="0" smtClean="0"/>
              <a:t>Michael </a:t>
            </a:r>
            <a:r>
              <a:rPr lang="de-DE" sz="700" dirty="0" err="1" smtClean="0"/>
              <a:t>Teupen</a:t>
            </a:r>
            <a:r>
              <a:rPr lang="de-DE" sz="700" dirty="0" smtClean="0"/>
              <a:t>, Daniel </a:t>
            </a:r>
            <a:r>
              <a:rPr lang="de-DE" sz="700" dirty="0"/>
              <a:t>B</a:t>
            </a:r>
            <a:r>
              <a:rPr lang="de-DE" sz="700" dirty="0" smtClean="0"/>
              <a:t>ackwinkel (JEWO Batterietechnik / Lautlos durch Deutschland)</a:t>
            </a:r>
          </a:p>
          <a:p>
            <a:pPr>
              <a:buFont typeface="Wingdings" charset="2"/>
              <a:buChar char="Ø"/>
            </a:pPr>
            <a:r>
              <a:rPr lang="de-DE" sz="700" dirty="0" smtClean="0"/>
              <a:t>Susanne Lange (MCS Bochum)</a:t>
            </a:r>
          </a:p>
          <a:p>
            <a:pPr>
              <a:buFont typeface="Wingdings" charset="2"/>
              <a:buChar char="Ø"/>
            </a:pPr>
            <a:r>
              <a:rPr lang="de-DE" sz="700" dirty="0" smtClean="0"/>
              <a:t>Andreas </a:t>
            </a:r>
            <a:r>
              <a:rPr lang="de-DE" sz="700" dirty="0" err="1" smtClean="0"/>
              <a:t>Allebrod</a:t>
            </a:r>
            <a:r>
              <a:rPr lang="de-DE" sz="700" dirty="0" smtClean="0"/>
              <a:t> (</a:t>
            </a:r>
            <a:r>
              <a:rPr lang="de-DE" sz="700" dirty="0"/>
              <a:t>Drive-</a:t>
            </a:r>
            <a:r>
              <a:rPr lang="de-DE" sz="700" dirty="0" err="1"/>
              <a:t>CarSharing</a:t>
            </a:r>
            <a:r>
              <a:rPr lang="de-DE" sz="700" dirty="0"/>
              <a:t> GmbH -/ RUHR </a:t>
            </a:r>
            <a:r>
              <a:rPr lang="de-DE" sz="700" dirty="0" err="1"/>
              <a:t>AUTOe</a:t>
            </a:r>
            <a:r>
              <a:rPr lang="de-DE" sz="700" dirty="0"/>
              <a:t> / E-</a:t>
            </a:r>
            <a:r>
              <a:rPr lang="de-DE" sz="700" dirty="0" err="1" smtClean="0"/>
              <a:t>Carflex</a:t>
            </a:r>
            <a:r>
              <a:rPr lang="de-DE" sz="700" dirty="0" smtClean="0"/>
              <a:t>)</a:t>
            </a:r>
          </a:p>
          <a:p>
            <a:pPr>
              <a:buFont typeface="Wingdings" charset="2"/>
              <a:buChar char="Ø"/>
            </a:pPr>
            <a:r>
              <a:rPr lang="de-DE" sz="700" dirty="0" smtClean="0"/>
              <a:t>Melanie </a:t>
            </a:r>
            <a:r>
              <a:rPr lang="de-DE" sz="700" dirty="0" err="1" smtClean="0"/>
              <a:t>Hundacker</a:t>
            </a:r>
            <a:r>
              <a:rPr lang="de-DE" sz="700" dirty="0" smtClean="0"/>
              <a:t> (</a:t>
            </a:r>
            <a:r>
              <a:rPr lang="de-DE" sz="700" dirty="0" err="1"/>
              <a:t>simply</a:t>
            </a:r>
            <a:r>
              <a:rPr lang="de-DE" sz="700" dirty="0"/>
              <a:t> out </a:t>
            </a:r>
            <a:r>
              <a:rPr lang="de-DE" sz="700" dirty="0" err="1"/>
              <a:t>tours</a:t>
            </a:r>
            <a:r>
              <a:rPr lang="de-DE" sz="700" dirty="0"/>
              <a:t>  -  Aktivtouren im Ruhrgebiet</a:t>
            </a:r>
            <a:r>
              <a:rPr lang="de-DE" sz="700" dirty="0" smtClean="0"/>
              <a:t>)</a:t>
            </a:r>
          </a:p>
        </p:txBody>
      </p:sp>
    </p:spTree>
    <p:custDataLst>
      <p:tags r:id="rId1"/>
    </p:custDataLst>
    <p:extLst>
      <p:ext uri="{BB962C8B-B14F-4D97-AF65-F5344CB8AC3E}">
        <p14:creationId xmlns:p14="http://schemas.microsoft.com/office/powerpoint/2010/main" val="3331794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pPr algn="ctr"/>
            <a:r>
              <a:rPr lang="de-DE" dirty="0" smtClean="0"/>
              <a:t>Team E-Cross Germany</a:t>
            </a:r>
            <a:endParaRPr lang="de-DE" sz="2000" dirty="0"/>
          </a:p>
        </p:txBody>
      </p:sp>
      <p:pic>
        <p:nvPicPr>
          <p:cNvPr id="11" name="Bild 10" descr="ecross_germany_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sp>
        <p:nvSpPr>
          <p:cNvPr id="9" name="Content Placeholder 4"/>
          <p:cNvSpPr txBox="1">
            <a:spLocks/>
          </p:cNvSpPr>
          <p:nvPr/>
        </p:nvSpPr>
        <p:spPr>
          <a:xfrm>
            <a:off x="2438400" y="31242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Leitung </a:t>
            </a:r>
            <a:r>
              <a:rPr lang="de-DE" sz="700" b="1" dirty="0" err="1" smtClean="0"/>
              <a:t>Orga</a:t>
            </a:r>
            <a:r>
              <a:rPr lang="de-DE" sz="700" b="1" dirty="0" smtClean="0"/>
              <a:t>-Team</a:t>
            </a:r>
            <a:r>
              <a:rPr lang="de-DE" sz="700" dirty="0" smtClean="0"/>
              <a:t>: Jörg </a:t>
            </a:r>
            <a:r>
              <a:rPr lang="de-DE" sz="700" dirty="0" err="1" smtClean="0"/>
              <a:t>Heynkes</a:t>
            </a:r>
            <a:endParaRPr lang="de-DE" sz="700" dirty="0" smtClean="0"/>
          </a:p>
          <a:p>
            <a:r>
              <a:rPr lang="de-DE" sz="700" b="1" dirty="0" smtClean="0"/>
              <a:t>Funktion</a:t>
            </a:r>
            <a:r>
              <a:rPr lang="de-DE" sz="700" dirty="0" smtClean="0"/>
              <a:t>: Kooperationspartner E-Cross Germany</a:t>
            </a:r>
          </a:p>
          <a:p>
            <a:r>
              <a:rPr lang="de-DE" sz="700" b="1" dirty="0" smtClean="0"/>
              <a:t>Info: </a:t>
            </a:r>
            <a:r>
              <a:rPr lang="de-DE" sz="700" dirty="0"/>
              <a:t>Geschäftsführer </a:t>
            </a:r>
          </a:p>
          <a:p>
            <a:r>
              <a:rPr lang="de-DE" sz="700" dirty="0" err="1"/>
              <a:t>VillaMedia</a:t>
            </a:r>
            <a:r>
              <a:rPr lang="de-DE" sz="700" dirty="0"/>
              <a:t> - Die </a:t>
            </a:r>
            <a:r>
              <a:rPr lang="de-DE" sz="700" dirty="0" err="1" smtClean="0"/>
              <a:t>Eventlocation</a:t>
            </a:r>
            <a:endParaRPr lang="de-DE" sz="700" dirty="0" smtClean="0"/>
          </a:p>
          <a:p>
            <a:r>
              <a:rPr lang="de-DE" sz="700" b="1" dirty="0" smtClean="0"/>
              <a:t>Aufgaben</a:t>
            </a:r>
            <a:r>
              <a:rPr lang="de-DE" sz="700" dirty="0" smtClean="0"/>
              <a:t>:</a:t>
            </a:r>
          </a:p>
          <a:p>
            <a:pPr>
              <a:buFont typeface="Wingdings" charset="2"/>
              <a:buChar char="Ø"/>
            </a:pPr>
            <a:r>
              <a:rPr lang="de-DE" sz="700" dirty="0" smtClean="0"/>
              <a:t>Koordination Akteure Wuppertal</a:t>
            </a:r>
          </a:p>
          <a:p>
            <a:r>
              <a:rPr lang="de-DE" sz="700" b="1" dirty="0" smtClean="0"/>
              <a:t>Kontakt</a:t>
            </a:r>
            <a:r>
              <a:rPr lang="de-DE" sz="700" dirty="0" smtClean="0"/>
              <a:t>:</a:t>
            </a:r>
          </a:p>
          <a:p>
            <a:r>
              <a:rPr lang="de-DE" sz="700" dirty="0" smtClean="0"/>
              <a:t>mobil: </a:t>
            </a:r>
            <a:r>
              <a:rPr lang="de-DE" sz="700" dirty="0"/>
              <a:t>+49 171 4117603</a:t>
            </a:r>
          </a:p>
          <a:p>
            <a:r>
              <a:rPr lang="de-DE" sz="700" dirty="0" smtClean="0"/>
              <a:t>Email: </a:t>
            </a:r>
            <a:r>
              <a:rPr lang="de-DE" sz="700" u="sng" dirty="0">
                <a:hlinkClick r:id="rId5"/>
              </a:rPr>
              <a:t>j.heynkes@</a:t>
            </a:r>
            <a:r>
              <a:rPr lang="de-DE" sz="700" u="sng" dirty="0" smtClean="0">
                <a:hlinkClick r:id="rId5"/>
              </a:rPr>
              <a:t>googlemail.com</a:t>
            </a:r>
            <a:r>
              <a:rPr lang="de-DE" sz="700" u="sng" dirty="0" smtClean="0"/>
              <a:t> </a:t>
            </a:r>
            <a:endParaRPr lang="de-DE" sz="700" dirty="0"/>
          </a:p>
        </p:txBody>
      </p:sp>
      <p:sp>
        <p:nvSpPr>
          <p:cNvPr id="12" name="Content Placeholder 4"/>
          <p:cNvSpPr txBox="1">
            <a:spLocks/>
          </p:cNvSpPr>
          <p:nvPr/>
        </p:nvSpPr>
        <p:spPr>
          <a:xfrm>
            <a:off x="6400800" y="3200400"/>
            <a:ext cx="2590800" cy="8382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Ansprechpartner: </a:t>
            </a:r>
            <a:r>
              <a:rPr lang="de-DE" sz="700" dirty="0" smtClean="0"/>
              <a:t>Verkehrswacht Oberhausen</a:t>
            </a:r>
            <a:endParaRPr lang="de-DE" sz="700" dirty="0"/>
          </a:p>
          <a:p>
            <a:r>
              <a:rPr lang="de-DE" sz="700" dirty="0" smtClean="0"/>
              <a:t>Funktion: Sicherheit / Verkehrsleitung Station E-Cross Germany in Oberhausen</a:t>
            </a:r>
          </a:p>
          <a:p>
            <a:r>
              <a:rPr lang="de-DE" sz="700" dirty="0"/>
              <a:t>Email: </a:t>
            </a:r>
            <a:r>
              <a:rPr lang="de-DE" sz="700" dirty="0" err="1"/>
              <a:t>elsenrathjunghans@gmx.de</a:t>
            </a:r>
            <a:endParaRPr lang="de-DE" sz="700" dirty="0" smtClean="0"/>
          </a:p>
        </p:txBody>
      </p:sp>
      <p:sp>
        <p:nvSpPr>
          <p:cNvPr id="13" name="Content Placeholder 4"/>
          <p:cNvSpPr txBox="1">
            <a:spLocks/>
          </p:cNvSpPr>
          <p:nvPr/>
        </p:nvSpPr>
        <p:spPr>
          <a:xfrm>
            <a:off x="2438400" y="50292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Ansprechpartner</a:t>
            </a:r>
            <a:r>
              <a:rPr lang="de-DE" sz="700" dirty="0" smtClean="0"/>
              <a:t>: Armin </a:t>
            </a:r>
            <a:r>
              <a:rPr lang="de-DE" sz="700" dirty="0" err="1" smtClean="0"/>
              <a:t>Langweg</a:t>
            </a:r>
            <a:endParaRPr lang="de-DE" sz="700" dirty="0" smtClean="0"/>
          </a:p>
          <a:p>
            <a:r>
              <a:rPr lang="de-DE" sz="700" b="1" dirty="0" smtClean="0"/>
              <a:t>Funktion</a:t>
            </a:r>
            <a:r>
              <a:rPr lang="de-DE" sz="700" dirty="0" smtClean="0"/>
              <a:t>: </a:t>
            </a:r>
            <a:r>
              <a:rPr lang="de-DE" sz="700" dirty="0"/>
              <a:t>Kooperationspartner E-Cross </a:t>
            </a:r>
            <a:r>
              <a:rPr lang="de-DE" sz="700" dirty="0" smtClean="0"/>
              <a:t>Germany</a:t>
            </a:r>
          </a:p>
          <a:p>
            <a:r>
              <a:rPr lang="de-DE" sz="700" b="1" dirty="0" smtClean="0"/>
              <a:t>Info</a:t>
            </a:r>
            <a:r>
              <a:rPr lang="de-DE" sz="700" dirty="0" smtClean="0"/>
              <a:t>: </a:t>
            </a:r>
            <a:r>
              <a:rPr lang="de-DE" sz="700" dirty="0"/>
              <a:t>Verkehrsentwicklungsplanung,  </a:t>
            </a:r>
            <a:r>
              <a:rPr lang="de-DE" sz="700" dirty="0" smtClean="0"/>
              <a:t>Mobilitätsmanagement (</a:t>
            </a:r>
            <a:r>
              <a:rPr lang="de-DE" sz="700" dirty="0"/>
              <a:t>Stadt Aachen, FB 61/30 Verkehrsmanagement</a:t>
            </a:r>
            <a:r>
              <a:rPr lang="de-DE" sz="700" dirty="0" smtClean="0"/>
              <a:t>)</a:t>
            </a:r>
            <a:endParaRPr lang="de-DE" sz="700" dirty="0"/>
          </a:p>
          <a:p>
            <a:r>
              <a:rPr lang="de-DE" sz="700" b="1" dirty="0" smtClean="0"/>
              <a:t>Aufgaben</a:t>
            </a:r>
            <a:r>
              <a:rPr lang="de-DE" sz="700" dirty="0" smtClean="0"/>
              <a:t>:</a:t>
            </a:r>
          </a:p>
          <a:p>
            <a:pPr>
              <a:buFont typeface="Wingdings" charset="2"/>
              <a:buChar char="Ø"/>
            </a:pPr>
            <a:r>
              <a:rPr lang="de-DE" sz="700" dirty="0" smtClean="0"/>
              <a:t>Koordination Akteure Aachen</a:t>
            </a:r>
          </a:p>
          <a:p>
            <a:r>
              <a:rPr lang="de-DE" sz="700" b="1" dirty="0" smtClean="0"/>
              <a:t>Kontakt</a:t>
            </a:r>
            <a:r>
              <a:rPr lang="de-DE" sz="700" dirty="0" smtClean="0"/>
              <a:t>:</a:t>
            </a:r>
          </a:p>
          <a:p>
            <a:r>
              <a:rPr lang="de-DE" sz="700" dirty="0" smtClean="0"/>
              <a:t>Fon: +49 </a:t>
            </a:r>
            <a:r>
              <a:rPr lang="de-DE" sz="800" dirty="0"/>
              <a:t>241-432-6176</a:t>
            </a:r>
            <a:endParaRPr lang="de-DE" sz="700" dirty="0" smtClean="0"/>
          </a:p>
          <a:p>
            <a:r>
              <a:rPr lang="de-DE" sz="700" dirty="0" smtClean="0"/>
              <a:t>Email: </a:t>
            </a:r>
            <a:r>
              <a:rPr lang="de-DE" sz="800" u="sng" dirty="0" smtClean="0">
                <a:hlinkClick r:id="rId6"/>
              </a:rPr>
              <a:t>armin.langweg</a:t>
            </a:r>
            <a:r>
              <a:rPr lang="de-DE" sz="800" u="sng" dirty="0">
                <a:hlinkClick r:id="rId6"/>
              </a:rPr>
              <a:t>@mail.aachen.de</a:t>
            </a:r>
            <a:endParaRPr lang="de-DE" sz="700" dirty="0"/>
          </a:p>
        </p:txBody>
      </p:sp>
      <p:pic>
        <p:nvPicPr>
          <p:cNvPr id="16" name="Bild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600" y="1371600"/>
            <a:ext cx="2209800" cy="1480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Content Placeholder 4"/>
          <p:cNvSpPr txBox="1">
            <a:spLocks/>
          </p:cNvSpPr>
          <p:nvPr/>
        </p:nvSpPr>
        <p:spPr>
          <a:xfrm>
            <a:off x="2438400" y="12954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Leitung </a:t>
            </a:r>
            <a:r>
              <a:rPr lang="de-DE" sz="700" b="1" dirty="0" err="1" smtClean="0"/>
              <a:t>Orga</a:t>
            </a:r>
            <a:r>
              <a:rPr lang="de-DE" sz="700" b="1" dirty="0" smtClean="0"/>
              <a:t>-Team: </a:t>
            </a:r>
            <a:r>
              <a:rPr lang="de-DE" sz="700" dirty="0" smtClean="0"/>
              <a:t>Sven Stock</a:t>
            </a:r>
            <a:endParaRPr lang="de-DE" sz="700" dirty="0" smtClean="0"/>
          </a:p>
          <a:p>
            <a:r>
              <a:rPr lang="de-DE" sz="700" b="1" dirty="0" smtClean="0"/>
              <a:t>Funktion</a:t>
            </a:r>
            <a:r>
              <a:rPr lang="de-DE" sz="700" dirty="0" smtClean="0"/>
              <a:t>: </a:t>
            </a:r>
            <a:r>
              <a:rPr lang="de-DE" sz="700" dirty="0" smtClean="0"/>
              <a:t>Projektmanagement </a:t>
            </a:r>
            <a:r>
              <a:rPr lang="de-DE" sz="700" dirty="0"/>
              <a:t>E-Cross Germany</a:t>
            </a:r>
            <a:endParaRPr lang="de-DE" sz="700" dirty="0" smtClean="0"/>
          </a:p>
          <a:p>
            <a:r>
              <a:rPr lang="de-DE" sz="700" b="1" dirty="0" smtClean="0"/>
              <a:t>Info: </a:t>
            </a:r>
            <a:r>
              <a:rPr lang="de-DE" sz="700" dirty="0"/>
              <a:t>Eventmanager (</a:t>
            </a:r>
            <a:r>
              <a:rPr lang="de-DE" sz="700" dirty="0">
                <a:hlinkClick r:id="rId8"/>
              </a:rPr>
              <a:t>http://www.pie-</a:t>
            </a:r>
            <a:r>
              <a:rPr lang="de-DE" sz="700" dirty="0" smtClean="0">
                <a:hlinkClick r:id="rId8"/>
              </a:rPr>
              <a:t>five.de</a:t>
            </a:r>
            <a:r>
              <a:rPr lang="de-DE" sz="700" dirty="0" smtClean="0"/>
              <a:t>) </a:t>
            </a:r>
          </a:p>
          <a:p>
            <a:r>
              <a:rPr lang="de-DE" sz="700" b="1" dirty="0" smtClean="0"/>
              <a:t>Aufgaben</a:t>
            </a:r>
            <a:r>
              <a:rPr lang="de-DE" sz="700" dirty="0" smtClean="0"/>
              <a:t>:</a:t>
            </a:r>
          </a:p>
          <a:p>
            <a:pPr>
              <a:buFont typeface="Wingdings" charset="2"/>
              <a:buChar char="Ø"/>
            </a:pPr>
            <a:r>
              <a:rPr lang="de-DE" sz="700" dirty="0" smtClean="0"/>
              <a:t>Koordination Akteure </a:t>
            </a:r>
            <a:r>
              <a:rPr lang="de-DE" sz="700" dirty="0" smtClean="0"/>
              <a:t>Düsseldorf Tag der Elektromobilität</a:t>
            </a:r>
            <a:endParaRPr lang="de-DE" sz="700" dirty="0" smtClean="0"/>
          </a:p>
          <a:p>
            <a:r>
              <a:rPr lang="de-DE" sz="700" b="1" dirty="0" smtClean="0"/>
              <a:t>Kontakt</a:t>
            </a:r>
            <a:r>
              <a:rPr lang="de-DE" sz="700" dirty="0" smtClean="0"/>
              <a:t>:</a:t>
            </a:r>
          </a:p>
          <a:p>
            <a:r>
              <a:rPr lang="de-DE" sz="700" dirty="0" smtClean="0"/>
              <a:t>mobil: </a:t>
            </a:r>
            <a:r>
              <a:rPr lang="de-DE" sz="700" dirty="0"/>
              <a:t>+49 152 </a:t>
            </a:r>
            <a:r>
              <a:rPr lang="de-DE" sz="700" dirty="0" smtClean="0"/>
              <a:t>33786575</a:t>
            </a:r>
          </a:p>
          <a:p>
            <a:r>
              <a:rPr lang="de-DE" sz="700" dirty="0" smtClean="0"/>
              <a:t>Email</a:t>
            </a:r>
            <a:r>
              <a:rPr lang="de-DE" sz="700" dirty="0"/>
              <a:t>: </a:t>
            </a:r>
            <a:r>
              <a:rPr lang="de-DE" sz="700" dirty="0">
                <a:hlinkClick r:id="rId9"/>
              </a:rPr>
              <a:t>stock@pie-</a:t>
            </a:r>
            <a:r>
              <a:rPr lang="de-DE" sz="700" dirty="0" smtClean="0">
                <a:hlinkClick r:id="rId9"/>
              </a:rPr>
              <a:t>five.com</a:t>
            </a:r>
            <a:r>
              <a:rPr lang="de-DE" sz="700" dirty="0" smtClean="0"/>
              <a:t> </a:t>
            </a:r>
            <a:endParaRPr lang="de-DE" sz="700" dirty="0"/>
          </a:p>
        </p:txBody>
      </p:sp>
      <p:sp>
        <p:nvSpPr>
          <p:cNvPr id="19" name="Content Placeholder 4"/>
          <p:cNvSpPr txBox="1">
            <a:spLocks/>
          </p:cNvSpPr>
          <p:nvPr/>
        </p:nvSpPr>
        <p:spPr>
          <a:xfrm>
            <a:off x="6324600" y="13716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Erweitertes </a:t>
            </a:r>
            <a:r>
              <a:rPr lang="de-DE" sz="700" b="1" dirty="0" err="1" smtClean="0"/>
              <a:t>Orga</a:t>
            </a:r>
            <a:r>
              <a:rPr lang="de-DE" sz="700" b="1" dirty="0" smtClean="0"/>
              <a:t>-Team Düsseldorf:</a:t>
            </a:r>
          </a:p>
          <a:p>
            <a:pPr>
              <a:buFont typeface="Wingdings" charset="2"/>
              <a:buChar char="Ø"/>
            </a:pPr>
            <a:r>
              <a:rPr lang="de-DE" sz="700" dirty="0" smtClean="0"/>
              <a:t>Benjamin Aachenbach, René Freitag (</a:t>
            </a:r>
            <a:r>
              <a:rPr lang="de-DE" sz="700" dirty="0" err="1" smtClean="0"/>
              <a:t>Monkey‘s</a:t>
            </a:r>
            <a:r>
              <a:rPr lang="de-DE" sz="700" dirty="0" smtClean="0"/>
              <a:t>)</a:t>
            </a:r>
          </a:p>
          <a:p>
            <a:pPr>
              <a:buFont typeface="Wingdings" charset="2"/>
              <a:buChar char="Ø"/>
            </a:pPr>
            <a:r>
              <a:rPr lang="de-DE" sz="700" dirty="0" smtClean="0"/>
              <a:t>Klaus Teske (Stadtwerke Düsseldorf, Unternehmenskommunikation, E-Mobilität)</a:t>
            </a:r>
          </a:p>
          <a:p>
            <a:pPr>
              <a:buFont typeface="Wingdings" charset="2"/>
              <a:buChar char="Ø"/>
            </a:pPr>
            <a:r>
              <a:rPr lang="de-DE" sz="700" dirty="0" err="1" smtClean="0"/>
              <a:t>Ingebprg</a:t>
            </a:r>
            <a:r>
              <a:rPr lang="de-DE" sz="700" dirty="0" smtClean="0"/>
              <a:t> Ebinger (listen </a:t>
            </a:r>
            <a:r>
              <a:rPr lang="de-DE" sz="700" dirty="0" err="1" smtClean="0"/>
              <a:t>IngEBorg</a:t>
            </a:r>
            <a:r>
              <a:rPr lang="de-DE" sz="700" dirty="0" smtClean="0"/>
              <a:t>)</a:t>
            </a:r>
          </a:p>
          <a:p>
            <a:pPr>
              <a:buFont typeface="Wingdings" charset="2"/>
              <a:buChar char="Ø"/>
            </a:pPr>
            <a:r>
              <a:rPr lang="de-DE" sz="700" dirty="0" smtClean="0"/>
              <a:t>Elena Meer (</a:t>
            </a:r>
            <a:r>
              <a:rPr lang="de-DE" sz="700" dirty="0" err="1"/>
              <a:t>Synchron+Moderation</a:t>
            </a:r>
            <a:r>
              <a:rPr lang="de-DE" sz="700" dirty="0"/>
              <a:t> </a:t>
            </a:r>
            <a:r>
              <a:rPr lang="de-DE" sz="700" dirty="0" smtClean="0"/>
              <a:t>)</a:t>
            </a:r>
          </a:p>
          <a:p>
            <a:pPr>
              <a:buFont typeface="Wingdings" charset="2"/>
              <a:buChar char="Ø"/>
            </a:pPr>
            <a:r>
              <a:rPr lang="de-DE" sz="700" dirty="0" smtClean="0"/>
              <a:t>Simon M. </a:t>
            </a:r>
            <a:r>
              <a:rPr lang="de-DE" sz="700" dirty="0" err="1" smtClean="0"/>
              <a:t>Höhner</a:t>
            </a:r>
            <a:r>
              <a:rPr lang="de-DE" sz="700" dirty="0" smtClean="0"/>
              <a:t> (Geschäftsführer Verkehrswacht Düsseldorf e.V.)</a:t>
            </a:r>
          </a:p>
          <a:p>
            <a:pPr>
              <a:buFont typeface="Wingdings" charset="2"/>
              <a:buChar char="Ø"/>
            </a:pPr>
            <a:endParaRPr lang="de-DE" sz="700" dirty="0" smtClean="0"/>
          </a:p>
        </p:txBody>
      </p:sp>
      <p:pic>
        <p:nvPicPr>
          <p:cNvPr id="20" name="Bild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5400" y="1371600"/>
            <a:ext cx="1137313"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Bild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8600" y="3200400"/>
            <a:ext cx="2160896"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Bild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8601" y="5080000"/>
            <a:ext cx="2133600" cy="1429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Bild 2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05400" y="3200400"/>
            <a:ext cx="1143000" cy="765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Bild 2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05400" y="4343400"/>
            <a:ext cx="1223818" cy="134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Bild 25" descr="Cluster_Elektromobilitaet_logo_100913.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05400" y="6096000"/>
            <a:ext cx="3810000" cy="483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Content Placeholder 4"/>
          <p:cNvSpPr txBox="1">
            <a:spLocks/>
          </p:cNvSpPr>
          <p:nvPr/>
        </p:nvSpPr>
        <p:spPr>
          <a:xfrm>
            <a:off x="6400800" y="42672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Koordination NRW</a:t>
            </a:r>
            <a:r>
              <a:rPr lang="de-DE" sz="700" dirty="0" smtClean="0"/>
              <a:t>: Gerd-Uwe Funk</a:t>
            </a:r>
          </a:p>
          <a:p>
            <a:r>
              <a:rPr lang="de-DE" sz="700" b="1" dirty="0" smtClean="0"/>
              <a:t>Funktion</a:t>
            </a:r>
            <a:r>
              <a:rPr lang="de-DE" sz="700" dirty="0" smtClean="0"/>
              <a:t>: Netzwerk E-Mobilität NRW</a:t>
            </a:r>
          </a:p>
          <a:p>
            <a:r>
              <a:rPr lang="de-DE" sz="700" b="1" dirty="0" smtClean="0"/>
              <a:t>Info</a:t>
            </a:r>
            <a:r>
              <a:rPr lang="de-DE" sz="700" dirty="0" smtClean="0"/>
              <a:t>: </a:t>
            </a:r>
            <a:r>
              <a:rPr lang="de-DE" sz="700" dirty="0"/>
              <a:t>Netzwerk Kraftstoffe und Antriebe</a:t>
            </a:r>
          </a:p>
          <a:p>
            <a:r>
              <a:rPr lang="de-DE" sz="700" dirty="0"/>
              <a:t>der Zukunft im Cluster „</a:t>
            </a:r>
            <a:r>
              <a:rPr lang="de-DE" sz="700" dirty="0" err="1"/>
              <a:t>EnergieRegion.NRW</a:t>
            </a:r>
            <a:r>
              <a:rPr lang="de-DE" sz="700" dirty="0" smtClean="0"/>
              <a:t>“ Trägergesellschaft </a:t>
            </a:r>
            <a:r>
              <a:rPr lang="de-DE" sz="700" dirty="0" err="1"/>
              <a:t>EnergieAgentur.NRW</a:t>
            </a:r>
            <a:endParaRPr lang="de-DE" sz="700" dirty="0" smtClean="0"/>
          </a:p>
          <a:p>
            <a:r>
              <a:rPr lang="de-DE" sz="700" b="1" dirty="0" smtClean="0"/>
              <a:t>Aufgaben</a:t>
            </a:r>
            <a:r>
              <a:rPr lang="de-DE" sz="700" dirty="0" smtClean="0"/>
              <a:t>:</a:t>
            </a:r>
          </a:p>
          <a:p>
            <a:pPr>
              <a:buFont typeface="Wingdings" charset="2"/>
              <a:buChar char="Ø"/>
            </a:pPr>
            <a:r>
              <a:rPr lang="de-DE" sz="700" dirty="0" smtClean="0"/>
              <a:t>Koordination Firmen und Verbände NRW</a:t>
            </a:r>
          </a:p>
          <a:p>
            <a:r>
              <a:rPr lang="de-DE" sz="700" b="1" dirty="0" smtClean="0"/>
              <a:t>Kontakt</a:t>
            </a:r>
            <a:r>
              <a:rPr lang="de-DE" sz="700" dirty="0" smtClean="0"/>
              <a:t>:</a:t>
            </a:r>
          </a:p>
          <a:p>
            <a:r>
              <a:rPr lang="de-DE" sz="700" dirty="0" smtClean="0"/>
              <a:t>Fon: </a:t>
            </a:r>
            <a:r>
              <a:rPr lang="de-DE" sz="800" dirty="0"/>
              <a:t>+49 163 7850 </a:t>
            </a:r>
            <a:r>
              <a:rPr lang="de-DE" sz="800" dirty="0" smtClean="0"/>
              <a:t>968</a:t>
            </a:r>
          </a:p>
          <a:p>
            <a:r>
              <a:rPr lang="de-DE" sz="700" dirty="0" smtClean="0"/>
              <a:t>Email: </a:t>
            </a:r>
            <a:r>
              <a:rPr lang="de-DE" sz="800" dirty="0">
                <a:hlinkClick r:id="rId16"/>
              </a:rPr>
              <a:t>funk@energieagentur.nrw.de</a:t>
            </a:r>
            <a:endParaRPr lang="de-DE" sz="700" dirty="0"/>
          </a:p>
        </p:txBody>
      </p:sp>
    </p:spTree>
    <p:custDataLst>
      <p:tags r:id="rId1"/>
    </p:custDataLst>
    <p:extLst>
      <p:ext uri="{BB962C8B-B14F-4D97-AF65-F5344CB8AC3E}">
        <p14:creationId xmlns:p14="http://schemas.microsoft.com/office/powerpoint/2010/main" val="21735092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pPr algn="ctr"/>
            <a:r>
              <a:rPr lang="de-DE" dirty="0" smtClean="0"/>
              <a:t>Team E-Cross Germany</a:t>
            </a:r>
            <a:endParaRPr lang="de-DE" sz="2000" dirty="0"/>
          </a:p>
        </p:txBody>
      </p:sp>
      <p:pic>
        <p:nvPicPr>
          <p:cNvPr id="11" name="Bild 10" descr="ecross_germany_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sp>
        <p:nvSpPr>
          <p:cNvPr id="13" name="Content Placeholder 4"/>
          <p:cNvSpPr txBox="1">
            <a:spLocks/>
          </p:cNvSpPr>
          <p:nvPr/>
        </p:nvSpPr>
        <p:spPr>
          <a:xfrm>
            <a:off x="2514600" y="5029200"/>
            <a:ext cx="28194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Ansprechpartner</a:t>
            </a:r>
            <a:r>
              <a:rPr lang="de-DE" sz="700" dirty="0" smtClean="0"/>
              <a:t>: Thomas Greif</a:t>
            </a:r>
          </a:p>
          <a:p>
            <a:r>
              <a:rPr lang="de-DE" sz="700" b="1" dirty="0" smtClean="0"/>
              <a:t>Funktion</a:t>
            </a:r>
            <a:r>
              <a:rPr lang="de-DE" sz="700" dirty="0" smtClean="0"/>
              <a:t>: Internetauftritt, Kommunikationsmaterial</a:t>
            </a:r>
          </a:p>
          <a:p>
            <a:r>
              <a:rPr lang="de-DE" sz="700" b="1" dirty="0" smtClean="0"/>
              <a:t>Info</a:t>
            </a:r>
            <a:r>
              <a:rPr lang="de-DE" sz="700" dirty="0" smtClean="0"/>
              <a:t>: Inhaber Werbeagentur Greif Design</a:t>
            </a:r>
            <a:endParaRPr lang="de-DE" sz="700" dirty="0"/>
          </a:p>
          <a:p>
            <a:r>
              <a:rPr lang="de-DE" sz="700" b="1" dirty="0" smtClean="0"/>
              <a:t>Aufgaben</a:t>
            </a:r>
            <a:r>
              <a:rPr lang="de-DE" sz="700" dirty="0" smtClean="0"/>
              <a:t>:</a:t>
            </a:r>
          </a:p>
          <a:p>
            <a:pPr>
              <a:buFont typeface="Wingdings" charset="2"/>
              <a:buChar char="Ø"/>
            </a:pPr>
            <a:r>
              <a:rPr lang="de-DE" sz="700" dirty="0" smtClean="0"/>
              <a:t>Design und Verwaltung der E-Cross Homepage</a:t>
            </a:r>
          </a:p>
          <a:p>
            <a:pPr>
              <a:buFont typeface="Wingdings" charset="2"/>
              <a:buChar char="Ø"/>
            </a:pPr>
            <a:r>
              <a:rPr lang="de-DE" sz="700" dirty="0" smtClean="0"/>
              <a:t>Erstellung Kommunikationsmaterialien E-Cross</a:t>
            </a:r>
          </a:p>
          <a:p>
            <a:r>
              <a:rPr lang="de-DE" sz="700" b="1" dirty="0" smtClean="0"/>
              <a:t>Kontakt</a:t>
            </a:r>
            <a:r>
              <a:rPr lang="de-DE" sz="700" dirty="0" smtClean="0"/>
              <a:t>:</a:t>
            </a:r>
          </a:p>
          <a:p>
            <a:r>
              <a:rPr lang="de-DE" sz="700" dirty="0" smtClean="0"/>
              <a:t>Fon</a:t>
            </a:r>
            <a:r>
              <a:rPr lang="de-DE" sz="700" dirty="0"/>
              <a:t>: +49 151 </a:t>
            </a:r>
            <a:r>
              <a:rPr lang="de-DE" sz="700" dirty="0" smtClean="0"/>
              <a:t>23002991</a:t>
            </a:r>
          </a:p>
          <a:p>
            <a:r>
              <a:rPr lang="de-DE" sz="700" dirty="0" smtClean="0"/>
              <a:t>Email: </a:t>
            </a:r>
            <a:r>
              <a:rPr lang="de-DE" sz="800" u="sng" dirty="0">
                <a:hlinkClick r:id="rId5"/>
              </a:rPr>
              <a:t>greif@klimawoche</a:t>
            </a:r>
            <a:r>
              <a:rPr lang="de-DE" sz="800" u="sng" dirty="0" smtClean="0">
                <a:hlinkClick r:id="rId5"/>
              </a:rPr>
              <a:t>-nrw.de</a:t>
            </a:r>
            <a:r>
              <a:rPr lang="de-DE" sz="800" u="sng" dirty="0" smtClean="0"/>
              <a:t> </a:t>
            </a:r>
            <a:endParaRPr lang="de-DE" sz="700" dirty="0"/>
          </a:p>
        </p:txBody>
      </p:sp>
      <p:sp>
        <p:nvSpPr>
          <p:cNvPr id="18" name="Content Placeholder 4"/>
          <p:cNvSpPr txBox="1">
            <a:spLocks/>
          </p:cNvSpPr>
          <p:nvPr/>
        </p:nvSpPr>
        <p:spPr>
          <a:xfrm>
            <a:off x="2438400" y="12954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a:t>Leitung </a:t>
            </a:r>
            <a:r>
              <a:rPr lang="de-DE" sz="700" b="1" dirty="0" err="1"/>
              <a:t>Orga</a:t>
            </a:r>
            <a:r>
              <a:rPr lang="de-DE" sz="700" b="1" dirty="0"/>
              <a:t>-Team: </a:t>
            </a:r>
            <a:r>
              <a:rPr lang="de-DE" sz="700" dirty="0"/>
              <a:t>Sven Stock</a:t>
            </a:r>
          </a:p>
          <a:p>
            <a:r>
              <a:rPr lang="de-DE" sz="700" b="1" dirty="0"/>
              <a:t>Funktion</a:t>
            </a:r>
            <a:r>
              <a:rPr lang="de-DE" sz="700" dirty="0"/>
              <a:t>: Projektmanagement E-Cross Germany</a:t>
            </a:r>
          </a:p>
          <a:p>
            <a:r>
              <a:rPr lang="de-DE" sz="700" b="1" dirty="0"/>
              <a:t>Info: </a:t>
            </a:r>
            <a:r>
              <a:rPr lang="de-DE" sz="700" dirty="0"/>
              <a:t>Eventmanager (</a:t>
            </a:r>
            <a:r>
              <a:rPr lang="de-DE" sz="700" dirty="0">
                <a:hlinkClick r:id="rId6"/>
              </a:rPr>
              <a:t>http://www.pie-five.de</a:t>
            </a:r>
            <a:r>
              <a:rPr lang="de-DE" sz="700" dirty="0"/>
              <a:t>) </a:t>
            </a:r>
          </a:p>
          <a:p>
            <a:r>
              <a:rPr lang="de-DE" sz="700" b="1" dirty="0"/>
              <a:t>Aufgaben</a:t>
            </a:r>
            <a:r>
              <a:rPr lang="de-DE" sz="700" dirty="0"/>
              <a:t>:</a:t>
            </a:r>
          </a:p>
          <a:p>
            <a:pPr>
              <a:buFont typeface="Wingdings" charset="2"/>
              <a:buChar char="Ø"/>
            </a:pPr>
            <a:r>
              <a:rPr lang="de-DE" sz="700" dirty="0"/>
              <a:t>Koordination </a:t>
            </a:r>
            <a:r>
              <a:rPr lang="de-DE" sz="700" dirty="0" smtClean="0"/>
              <a:t>Akteure und Events in Bielefeld</a:t>
            </a:r>
            <a:endParaRPr lang="de-DE" sz="700" dirty="0"/>
          </a:p>
          <a:p>
            <a:r>
              <a:rPr lang="de-DE" sz="700" b="1" dirty="0"/>
              <a:t>Kontakt</a:t>
            </a:r>
            <a:r>
              <a:rPr lang="de-DE" sz="700" dirty="0"/>
              <a:t>:</a:t>
            </a:r>
          </a:p>
          <a:p>
            <a:r>
              <a:rPr lang="de-DE" sz="700" dirty="0"/>
              <a:t>mobil: +49 152 33786575</a:t>
            </a:r>
          </a:p>
          <a:p>
            <a:r>
              <a:rPr lang="de-DE" sz="700" dirty="0"/>
              <a:t>Email: </a:t>
            </a:r>
            <a:r>
              <a:rPr lang="de-DE" sz="700" dirty="0">
                <a:hlinkClick r:id="rId7"/>
              </a:rPr>
              <a:t>stock@pie-five.com</a:t>
            </a:r>
            <a:r>
              <a:rPr lang="de-DE" sz="700" dirty="0"/>
              <a:t> </a:t>
            </a:r>
            <a:endParaRPr lang="de-DE" sz="700" dirty="0"/>
          </a:p>
        </p:txBody>
      </p:sp>
      <p:sp>
        <p:nvSpPr>
          <p:cNvPr id="19" name="Content Placeholder 4"/>
          <p:cNvSpPr txBox="1">
            <a:spLocks/>
          </p:cNvSpPr>
          <p:nvPr/>
        </p:nvSpPr>
        <p:spPr>
          <a:xfrm>
            <a:off x="6324600" y="13716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Erweitertes </a:t>
            </a:r>
            <a:r>
              <a:rPr lang="de-DE" sz="700" b="1" dirty="0" err="1" smtClean="0"/>
              <a:t>Orga</a:t>
            </a:r>
            <a:r>
              <a:rPr lang="de-DE" sz="700" b="1" dirty="0" smtClean="0"/>
              <a:t>-Team Bielefeld:</a:t>
            </a:r>
          </a:p>
          <a:p>
            <a:pPr>
              <a:buFont typeface="Wingdings" charset="2"/>
              <a:buChar char="Ø"/>
            </a:pPr>
            <a:r>
              <a:rPr lang="de-DE" sz="700" dirty="0" smtClean="0"/>
              <a:t>Sascha Hanf (IT Consultant)</a:t>
            </a:r>
          </a:p>
          <a:p>
            <a:pPr>
              <a:buFont typeface="Wingdings" charset="2"/>
              <a:buChar char="Ø"/>
            </a:pPr>
            <a:r>
              <a:rPr lang="de-DE" sz="700" dirty="0" smtClean="0"/>
              <a:t>Thomas Güttler (Verkehrswacht Bielefeld e.V.)</a:t>
            </a:r>
          </a:p>
          <a:p>
            <a:pPr>
              <a:buFont typeface="Wingdings" charset="2"/>
              <a:buChar char="Ø"/>
            </a:pPr>
            <a:r>
              <a:rPr lang="de-DE" sz="700" dirty="0" err="1" smtClean="0"/>
              <a:t>Kertin</a:t>
            </a:r>
            <a:r>
              <a:rPr lang="de-DE" sz="700" dirty="0" smtClean="0"/>
              <a:t> </a:t>
            </a:r>
            <a:r>
              <a:rPr lang="de-DE" sz="700" dirty="0" err="1" smtClean="0"/>
              <a:t>Dirkschnieder</a:t>
            </a:r>
            <a:r>
              <a:rPr lang="de-DE" sz="700" dirty="0" smtClean="0"/>
              <a:t> (LENKWERK Bielefeld)</a:t>
            </a:r>
          </a:p>
          <a:p>
            <a:pPr>
              <a:buFont typeface="Wingdings" charset="2"/>
              <a:buChar char="Ø"/>
            </a:pPr>
            <a:r>
              <a:rPr lang="de-DE" sz="700" dirty="0" smtClean="0"/>
              <a:t>Bernd </a:t>
            </a:r>
            <a:r>
              <a:rPr lang="de-DE" sz="700" dirty="0" err="1" smtClean="0"/>
              <a:t>Küffner</a:t>
            </a:r>
            <a:r>
              <a:rPr lang="de-DE" sz="700" dirty="0" smtClean="0"/>
              <a:t> (VCD Bielefeld)</a:t>
            </a:r>
          </a:p>
          <a:p>
            <a:pPr>
              <a:buFont typeface="Wingdings" charset="2"/>
              <a:buChar char="Ø"/>
            </a:pPr>
            <a:r>
              <a:rPr lang="de-DE" sz="700" dirty="0" smtClean="0"/>
              <a:t>Prof. Marc-Oliver </a:t>
            </a:r>
            <a:r>
              <a:rPr lang="de-DE" sz="700" dirty="0" err="1" smtClean="0"/>
              <a:t>Schierenberg</a:t>
            </a:r>
            <a:r>
              <a:rPr lang="de-DE" sz="700" dirty="0" smtClean="0"/>
              <a:t> (FH Bielefeld)</a:t>
            </a:r>
          </a:p>
          <a:p>
            <a:pPr>
              <a:buFont typeface="Wingdings" charset="2"/>
              <a:buChar char="Ø"/>
            </a:pPr>
            <a:r>
              <a:rPr lang="de-DE" sz="700" dirty="0" smtClean="0"/>
              <a:t>Roman Stahl (</a:t>
            </a:r>
            <a:r>
              <a:rPr lang="de-DE" sz="700" dirty="0" err="1" smtClean="0"/>
              <a:t>ComPact</a:t>
            </a:r>
            <a:r>
              <a:rPr lang="de-DE" sz="700" dirty="0"/>
              <a:t> </a:t>
            </a:r>
            <a:r>
              <a:rPr lang="de-DE" sz="700" dirty="0" smtClean="0"/>
              <a:t>GmbH)</a:t>
            </a:r>
          </a:p>
          <a:p>
            <a:pPr>
              <a:buFont typeface="Wingdings" charset="2"/>
              <a:buChar char="Ø"/>
            </a:pPr>
            <a:endParaRPr lang="de-DE" sz="700" dirty="0" smtClean="0"/>
          </a:p>
        </p:txBody>
      </p:sp>
      <p:pic>
        <p:nvPicPr>
          <p:cNvPr id="3" name="Bild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8600" y="1371600"/>
            <a:ext cx="2160895"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Bild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5400" y="1447800"/>
            <a:ext cx="1137313"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Content Placeholder 4"/>
          <p:cNvSpPr txBox="1">
            <a:spLocks/>
          </p:cNvSpPr>
          <p:nvPr/>
        </p:nvSpPr>
        <p:spPr>
          <a:xfrm>
            <a:off x="2590800" y="31242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Leitung </a:t>
            </a:r>
            <a:r>
              <a:rPr lang="de-DE" sz="700" b="1" dirty="0" err="1" smtClean="0"/>
              <a:t>Orga</a:t>
            </a:r>
            <a:r>
              <a:rPr lang="de-DE" sz="700" b="1" dirty="0"/>
              <a:t> </a:t>
            </a:r>
            <a:r>
              <a:rPr lang="de-DE" sz="700" b="1" dirty="0" smtClean="0"/>
              <a:t>E-Cross: </a:t>
            </a:r>
            <a:r>
              <a:rPr lang="de-DE" sz="700" dirty="0" smtClean="0"/>
              <a:t>Sven Stock</a:t>
            </a:r>
            <a:endParaRPr lang="de-DE" sz="700" dirty="0" smtClean="0"/>
          </a:p>
          <a:p>
            <a:r>
              <a:rPr lang="de-DE" sz="700" b="1" dirty="0"/>
              <a:t>Funktion</a:t>
            </a:r>
            <a:r>
              <a:rPr lang="de-DE" sz="700" dirty="0"/>
              <a:t>: Projektmanagement E-Cross Germany</a:t>
            </a:r>
          </a:p>
          <a:p>
            <a:r>
              <a:rPr lang="de-DE" sz="700" b="1" dirty="0"/>
              <a:t>Info: </a:t>
            </a:r>
            <a:r>
              <a:rPr lang="de-DE" sz="700" dirty="0"/>
              <a:t>Eventmanager (</a:t>
            </a:r>
            <a:r>
              <a:rPr lang="de-DE" sz="700" dirty="0">
                <a:hlinkClick r:id="rId6"/>
              </a:rPr>
              <a:t>http://www.pie-five.de</a:t>
            </a:r>
            <a:r>
              <a:rPr lang="de-DE" sz="700" dirty="0"/>
              <a:t>) </a:t>
            </a:r>
          </a:p>
          <a:p>
            <a:r>
              <a:rPr lang="de-DE" sz="700" b="1" dirty="0"/>
              <a:t>Aufgaben</a:t>
            </a:r>
            <a:r>
              <a:rPr lang="de-DE" sz="700" dirty="0"/>
              <a:t>:</a:t>
            </a:r>
          </a:p>
          <a:p>
            <a:pPr>
              <a:buFont typeface="Wingdings" charset="2"/>
              <a:buChar char="Ø"/>
            </a:pPr>
            <a:r>
              <a:rPr lang="de-DE" sz="700" dirty="0"/>
              <a:t>Koordination Akteure Düsseldorf Tag der Elektromobilität</a:t>
            </a:r>
          </a:p>
          <a:p>
            <a:r>
              <a:rPr lang="de-DE" sz="700" b="1" dirty="0"/>
              <a:t>Kontakt</a:t>
            </a:r>
            <a:r>
              <a:rPr lang="de-DE" sz="700" dirty="0"/>
              <a:t>:</a:t>
            </a:r>
          </a:p>
          <a:p>
            <a:r>
              <a:rPr lang="de-DE" sz="700" dirty="0"/>
              <a:t>mobil: +49 152 33786575</a:t>
            </a:r>
          </a:p>
          <a:p>
            <a:r>
              <a:rPr lang="de-DE" sz="700" dirty="0"/>
              <a:t>Email: </a:t>
            </a:r>
            <a:r>
              <a:rPr lang="de-DE" sz="700" dirty="0">
                <a:hlinkClick r:id="rId7"/>
              </a:rPr>
              <a:t>stock@pie-five.com</a:t>
            </a:r>
            <a:r>
              <a:rPr lang="de-DE" sz="700" dirty="0"/>
              <a:t> </a:t>
            </a:r>
            <a:endParaRPr lang="de-DE" sz="700" dirty="0"/>
          </a:p>
        </p:txBody>
      </p:sp>
      <p:sp>
        <p:nvSpPr>
          <p:cNvPr id="30" name="Content Placeholder 4"/>
          <p:cNvSpPr txBox="1">
            <a:spLocks/>
          </p:cNvSpPr>
          <p:nvPr/>
        </p:nvSpPr>
        <p:spPr>
          <a:xfrm>
            <a:off x="6293403" y="3048000"/>
            <a:ext cx="28194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Leitung E-Bike Tour</a:t>
            </a:r>
            <a:r>
              <a:rPr lang="de-DE" sz="700" dirty="0" smtClean="0"/>
              <a:t>: Sascha Hanf</a:t>
            </a:r>
          </a:p>
          <a:p>
            <a:r>
              <a:rPr lang="de-DE" sz="700" b="1" dirty="0" smtClean="0"/>
              <a:t>Funktion</a:t>
            </a:r>
            <a:r>
              <a:rPr lang="de-DE" sz="700" dirty="0" smtClean="0"/>
              <a:t>: Ansprechpartner E-Bike Tour E-Cross</a:t>
            </a:r>
          </a:p>
          <a:p>
            <a:r>
              <a:rPr lang="de-DE" sz="700" b="1" dirty="0" smtClean="0"/>
              <a:t>Info</a:t>
            </a:r>
            <a:r>
              <a:rPr lang="de-DE" sz="700" dirty="0" smtClean="0"/>
              <a:t>: IT-Consultant, Fahrradmanufaktur</a:t>
            </a:r>
            <a:endParaRPr lang="de-DE" sz="700" dirty="0"/>
          </a:p>
          <a:p>
            <a:r>
              <a:rPr lang="de-DE" sz="700" b="1" dirty="0" smtClean="0"/>
              <a:t>Aufgaben</a:t>
            </a:r>
            <a:r>
              <a:rPr lang="de-DE" sz="700" dirty="0" smtClean="0"/>
              <a:t>:</a:t>
            </a:r>
          </a:p>
          <a:p>
            <a:pPr>
              <a:buFont typeface="Wingdings" charset="2"/>
              <a:buChar char="Ø"/>
            </a:pPr>
            <a:r>
              <a:rPr lang="de-DE" sz="700" dirty="0" smtClean="0"/>
              <a:t>Ausarbeitung E-Bike Route NRW</a:t>
            </a:r>
          </a:p>
          <a:p>
            <a:pPr>
              <a:buFont typeface="Wingdings" charset="2"/>
              <a:buChar char="Ø"/>
            </a:pPr>
            <a:r>
              <a:rPr lang="de-DE" sz="700" dirty="0" err="1" smtClean="0"/>
              <a:t>Korrdination</a:t>
            </a:r>
            <a:r>
              <a:rPr lang="de-DE" sz="700" dirty="0" smtClean="0"/>
              <a:t> E-Bike Hersteller und E-Bike Händler</a:t>
            </a:r>
          </a:p>
          <a:p>
            <a:r>
              <a:rPr lang="de-DE" sz="700" b="1" dirty="0" smtClean="0"/>
              <a:t>Kontakt</a:t>
            </a:r>
            <a:r>
              <a:rPr lang="de-DE" sz="700" dirty="0" smtClean="0"/>
              <a:t>:</a:t>
            </a:r>
          </a:p>
          <a:p>
            <a:r>
              <a:rPr lang="de-DE" sz="700" dirty="0" smtClean="0"/>
              <a:t>Fon</a:t>
            </a:r>
            <a:r>
              <a:rPr lang="de-DE" sz="700" dirty="0"/>
              <a:t>: +49 171 3456615</a:t>
            </a:r>
            <a:endParaRPr lang="de-DE" sz="700" dirty="0" smtClean="0"/>
          </a:p>
          <a:p>
            <a:r>
              <a:rPr lang="de-DE" sz="700" dirty="0" smtClean="0"/>
              <a:t>Email: </a:t>
            </a:r>
            <a:r>
              <a:rPr lang="de-DE" sz="800" u="sng" dirty="0">
                <a:hlinkClick r:id="rId10"/>
              </a:rPr>
              <a:t>sascha.hanf@</a:t>
            </a:r>
            <a:r>
              <a:rPr lang="de-DE" sz="800" u="sng" dirty="0" smtClean="0">
                <a:hlinkClick r:id="rId10"/>
              </a:rPr>
              <a:t>me.com</a:t>
            </a:r>
            <a:r>
              <a:rPr lang="de-DE" sz="800" u="sng" dirty="0" smtClean="0"/>
              <a:t> </a:t>
            </a:r>
            <a:endParaRPr lang="de-DE" sz="700" dirty="0"/>
          </a:p>
        </p:txBody>
      </p:sp>
      <p:sp>
        <p:nvSpPr>
          <p:cNvPr id="31" name="Content Placeholder 4"/>
          <p:cNvSpPr txBox="1">
            <a:spLocks/>
          </p:cNvSpPr>
          <p:nvPr/>
        </p:nvSpPr>
        <p:spPr>
          <a:xfrm>
            <a:off x="6324600" y="5105400"/>
            <a:ext cx="28194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Leitung E-Rallye</a:t>
            </a:r>
            <a:r>
              <a:rPr lang="de-DE" sz="700" dirty="0" smtClean="0"/>
              <a:t>: Jens Ohlemeyer</a:t>
            </a:r>
          </a:p>
          <a:p>
            <a:r>
              <a:rPr lang="de-DE" sz="700" b="1" dirty="0" smtClean="0"/>
              <a:t>Funktion</a:t>
            </a:r>
            <a:r>
              <a:rPr lang="de-DE" sz="700" dirty="0" smtClean="0"/>
              <a:t>: Ansprechpartner E-Rallye E-Cross</a:t>
            </a:r>
          </a:p>
          <a:p>
            <a:r>
              <a:rPr lang="de-DE" sz="700" b="1" dirty="0" smtClean="0"/>
              <a:t>Info</a:t>
            </a:r>
            <a:r>
              <a:rPr lang="de-DE" sz="700" dirty="0" smtClean="0"/>
              <a:t>: Initiator E-Cross, Gesamtleitung</a:t>
            </a:r>
            <a:endParaRPr lang="de-DE" sz="700" dirty="0"/>
          </a:p>
          <a:p>
            <a:r>
              <a:rPr lang="de-DE" sz="700" b="1" dirty="0" smtClean="0"/>
              <a:t>Aufgaben</a:t>
            </a:r>
            <a:r>
              <a:rPr lang="de-DE" sz="700" dirty="0" smtClean="0"/>
              <a:t>:</a:t>
            </a:r>
          </a:p>
          <a:p>
            <a:pPr>
              <a:buFont typeface="Wingdings" charset="2"/>
              <a:buChar char="Ø"/>
            </a:pPr>
            <a:r>
              <a:rPr lang="de-DE" sz="700" dirty="0" smtClean="0"/>
              <a:t>Ausarbeitung E-Rallye Route NRW</a:t>
            </a:r>
          </a:p>
          <a:p>
            <a:pPr>
              <a:buFont typeface="Wingdings" charset="2"/>
              <a:buChar char="Ø"/>
            </a:pPr>
            <a:r>
              <a:rPr lang="de-DE" sz="700" dirty="0" err="1" smtClean="0"/>
              <a:t>Korrdination</a:t>
            </a:r>
            <a:r>
              <a:rPr lang="de-DE" sz="700" dirty="0" smtClean="0"/>
              <a:t> Hersteller und Händler E-Fahrzeuge</a:t>
            </a:r>
          </a:p>
          <a:p>
            <a:r>
              <a:rPr lang="de-DE" sz="700" b="1" dirty="0" smtClean="0"/>
              <a:t>Kontakt</a:t>
            </a:r>
            <a:r>
              <a:rPr lang="de-DE" sz="700" dirty="0" smtClean="0"/>
              <a:t>:</a:t>
            </a:r>
          </a:p>
          <a:p>
            <a:r>
              <a:rPr lang="de-DE" sz="700" dirty="0" smtClean="0"/>
              <a:t>Fon</a:t>
            </a:r>
            <a:r>
              <a:rPr lang="de-DE" sz="700" dirty="0"/>
              <a:t>: +49 </a:t>
            </a:r>
            <a:r>
              <a:rPr lang="de-DE" sz="700" dirty="0" smtClean="0"/>
              <a:t>176 64004034</a:t>
            </a:r>
          </a:p>
          <a:p>
            <a:r>
              <a:rPr lang="de-DE" sz="700" dirty="0" smtClean="0"/>
              <a:t>Email: </a:t>
            </a:r>
            <a:r>
              <a:rPr lang="de-DE" sz="800" u="sng" dirty="0" smtClean="0">
                <a:hlinkClick r:id="rId11"/>
              </a:rPr>
              <a:t>ohlemeyer@ecross-germany.de</a:t>
            </a:r>
            <a:r>
              <a:rPr lang="de-DE" sz="800" u="sng" dirty="0" smtClean="0"/>
              <a:t> </a:t>
            </a:r>
            <a:endParaRPr lang="de-DE" sz="700" dirty="0"/>
          </a:p>
        </p:txBody>
      </p:sp>
      <p:pic>
        <p:nvPicPr>
          <p:cNvPr id="32" name="Bild 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4400" y="3810000"/>
            <a:ext cx="762000" cy="762000"/>
          </a:xfrm>
          <a:prstGeom prst="rect">
            <a:avLst/>
          </a:prstGeom>
        </p:spPr>
      </p:pic>
      <p:pic>
        <p:nvPicPr>
          <p:cNvPr id="33" name="Bild 32" descr="ecross_germany_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3276600"/>
            <a:ext cx="2057400" cy="475928"/>
          </a:xfrm>
          <a:prstGeom prst="rect">
            <a:avLst/>
          </a:prstGeom>
        </p:spPr>
      </p:pic>
      <p:pic>
        <p:nvPicPr>
          <p:cNvPr id="34" name="Bild 3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04800" y="5181600"/>
            <a:ext cx="2083716" cy="653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Bild 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57800" y="5181600"/>
            <a:ext cx="97155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Bild 4" descr="hmk561_ultralight_motorbike_01.tif"/>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257800" y="3124200"/>
            <a:ext cx="884003"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 name="Bild 3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66800" y="5867400"/>
            <a:ext cx="609600" cy="609600"/>
          </a:xfrm>
          <a:prstGeom prst="rect">
            <a:avLst/>
          </a:prstGeom>
        </p:spPr>
      </p:pic>
      <p:pic>
        <p:nvPicPr>
          <p:cNvPr id="36" name="Bild 3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752600" y="5867400"/>
            <a:ext cx="609600" cy="609600"/>
          </a:xfrm>
          <a:prstGeom prst="rect">
            <a:avLst/>
          </a:prstGeom>
        </p:spPr>
      </p:pic>
      <p:pic>
        <p:nvPicPr>
          <p:cNvPr id="37" name="Bild 3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28600" y="5791200"/>
            <a:ext cx="711200" cy="711200"/>
          </a:xfrm>
          <a:prstGeom prst="rect">
            <a:avLst/>
          </a:prstGeom>
        </p:spPr>
      </p:pic>
    </p:spTree>
    <p:custDataLst>
      <p:tags r:id="rId1"/>
    </p:custDataLst>
    <p:extLst>
      <p:ext uri="{BB962C8B-B14F-4D97-AF65-F5344CB8AC3E}">
        <p14:creationId xmlns:p14="http://schemas.microsoft.com/office/powerpoint/2010/main" val="366346322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1371600"/>
            <a:ext cx="2133600" cy="1379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609600"/>
            <a:ext cx="8229600" cy="609600"/>
          </a:xfrm>
        </p:spPr>
        <p:txBody>
          <a:bodyPr>
            <a:normAutofit/>
          </a:bodyPr>
          <a:lstStyle/>
          <a:p>
            <a:pPr algn="ctr"/>
            <a:r>
              <a:rPr lang="de-DE" dirty="0" smtClean="0"/>
              <a:t>Team E-Cross Germany</a:t>
            </a:r>
            <a:endParaRPr lang="de-DE" sz="2000" dirty="0"/>
          </a:p>
        </p:txBody>
      </p:sp>
      <p:pic>
        <p:nvPicPr>
          <p:cNvPr id="11" name="Bild 10" descr="ecross_germany_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sp>
        <p:nvSpPr>
          <p:cNvPr id="29" name="Content Placeholder 4"/>
          <p:cNvSpPr txBox="1">
            <a:spLocks/>
          </p:cNvSpPr>
          <p:nvPr/>
        </p:nvSpPr>
        <p:spPr>
          <a:xfrm>
            <a:off x="6324600" y="5638800"/>
            <a:ext cx="2209800" cy="9906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Rechtliche Beratung E-Cross:</a:t>
            </a:r>
          </a:p>
          <a:p>
            <a:r>
              <a:rPr lang="de-DE" sz="700" dirty="0" smtClean="0"/>
              <a:t>Rechtsanwalt Christian </a:t>
            </a:r>
            <a:r>
              <a:rPr lang="de-DE" sz="700" dirty="0" err="1" smtClean="0"/>
              <a:t>Hansmeyer</a:t>
            </a:r>
            <a:endParaRPr lang="de-DE" sz="700" dirty="0" smtClean="0"/>
          </a:p>
          <a:p>
            <a:r>
              <a:rPr lang="de-DE" sz="700" b="1" dirty="0" smtClean="0"/>
              <a:t>Kontakt</a:t>
            </a:r>
            <a:r>
              <a:rPr lang="de-DE" sz="700" dirty="0" smtClean="0"/>
              <a:t>:</a:t>
            </a:r>
          </a:p>
          <a:p>
            <a:r>
              <a:rPr lang="de-DE" sz="700" dirty="0">
                <a:hlinkClick r:id="rId6"/>
              </a:rPr>
              <a:t>http://www.rh-anwaelte-bielefeld.de/kanzlei-bielefeld/christian-hansmeyer</a:t>
            </a:r>
            <a:r>
              <a:rPr lang="de-DE" sz="700" dirty="0" smtClean="0">
                <a:hlinkClick r:id="rId6"/>
              </a:rPr>
              <a:t>/</a:t>
            </a:r>
            <a:r>
              <a:rPr lang="de-DE" sz="700" dirty="0" smtClean="0"/>
              <a:t> </a:t>
            </a:r>
          </a:p>
        </p:txBody>
      </p:sp>
      <p:sp>
        <p:nvSpPr>
          <p:cNvPr id="15" name="Content Placeholder 4"/>
          <p:cNvSpPr txBox="1">
            <a:spLocks/>
          </p:cNvSpPr>
          <p:nvPr/>
        </p:nvSpPr>
        <p:spPr>
          <a:xfrm>
            <a:off x="2438400" y="1295400"/>
            <a:ext cx="25908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Leitung PR-Team: </a:t>
            </a:r>
            <a:r>
              <a:rPr lang="de-DE" sz="700" dirty="0" smtClean="0"/>
              <a:t>Susanne </a:t>
            </a:r>
            <a:r>
              <a:rPr lang="de-DE" sz="700" dirty="0" err="1" smtClean="0"/>
              <a:t>Fiederer</a:t>
            </a:r>
            <a:endParaRPr lang="de-DE" sz="700" dirty="0" smtClean="0"/>
          </a:p>
          <a:p>
            <a:r>
              <a:rPr lang="de-DE" sz="700" b="1" dirty="0" smtClean="0"/>
              <a:t>Funktion</a:t>
            </a:r>
            <a:r>
              <a:rPr lang="de-DE" sz="700" dirty="0" smtClean="0"/>
              <a:t>: PR-Management E-Cross Germany</a:t>
            </a:r>
          </a:p>
          <a:p>
            <a:r>
              <a:rPr lang="de-DE" sz="700" b="1" dirty="0" smtClean="0"/>
              <a:t>Info: </a:t>
            </a:r>
            <a:r>
              <a:rPr lang="de-DE" sz="700" dirty="0" err="1"/>
              <a:t>Impressions</a:t>
            </a:r>
            <a:r>
              <a:rPr lang="de-DE" sz="700" dirty="0"/>
              <a:t> Gesellschaft für Kommunikation </a:t>
            </a:r>
            <a:r>
              <a:rPr lang="de-DE" sz="700" dirty="0" smtClean="0"/>
              <a:t>mbH (Düsseldorf)</a:t>
            </a:r>
            <a:endParaRPr lang="de-DE" sz="700" dirty="0"/>
          </a:p>
          <a:p>
            <a:r>
              <a:rPr lang="de-DE" sz="700" b="1" dirty="0" smtClean="0"/>
              <a:t>Aufgaben</a:t>
            </a:r>
            <a:r>
              <a:rPr lang="de-DE" sz="700" dirty="0" smtClean="0"/>
              <a:t>:</a:t>
            </a:r>
          </a:p>
          <a:p>
            <a:pPr>
              <a:buFont typeface="Wingdings" charset="2"/>
              <a:buChar char="Ø"/>
            </a:pPr>
            <a:r>
              <a:rPr lang="de-DE" sz="700" dirty="0" smtClean="0"/>
              <a:t>Koordination Presseanfragen</a:t>
            </a:r>
          </a:p>
          <a:p>
            <a:r>
              <a:rPr lang="de-DE" sz="700" b="1" dirty="0" smtClean="0"/>
              <a:t>Kontakt</a:t>
            </a:r>
            <a:r>
              <a:rPr lang="de-DE" sz="700" dirty="0" smtClean="0"/>
              <a:t>:</a:t>
            </a:r>
          </a:p>
          <a:p>
            <a:r>
              <a:rPr lang="de-DE" sz="700" dirty="0" smtClean="0"/>
              <a:t>mobil: </a:t>
            </a:r>
            <a:r>
              <a:rPr lang="de-DE" sz="700" dirty="0"/>
              <a:t>+49 173 2 88 </a:t>
            </a:r>
            <a:r>
              <a:rPr lang="de-DE" sz="700" dirty="0" smtClean="0"/>
              <a:t>6088</a:t>
            </a:r>
          </a:p>
          <a:p>
            <a:r>
              <a:rPr lang="de-DE" sz="700" dirty="0" smtClean="0"/>
              <a:t>Email: </a:t>
            </a:r>
            <a:r>
              <a:rPr lang="de-DE" sz="700" dirty="0">
                <a:hlinkClick r:id="rId7"/>
              </a:rPr>
              <a:t>s.fiederer@impressions-</a:t>
            </a:r>
            <a:r>
              <a:rPr lang="de-DE" sz="700" dirty="0" smtClean="0">
                <a:hlinkClick r:id="rId7"/>
              </a:rPr>
              <a:t>kommunikation.de</a:t>
            </a:r>
            <a:r>
              <a:rPr lang="de-DE" sz="700" dirty="0" smtClean="0"/>
              <a:t> </a:t>
            </a:r>
            <a:endParaRPr lang="de-DE" sz="700" dirty="0"/>
          </a:p>
        </p:txBody>
      </p:sp>
      <p:sp>
        <p:nvSpPr>
          <p:cNvPr id="16" name="Content Placeholder 4"/>
          <p:cNvSpPr txBox="1">
            <a:spLocks/>
          </p:cNvSpPr>
          <p:nvPr/>
        </p:nvSpPr>
        <p:spPr>
          <a:xfrm>
            <a:off x="6324600" y="1371600"/>
            <a:ext cx="2819400" cy="15240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Pressedienst</a:t>
            </a:r>
            <a:r>
              <a:rPr lang="de-DE" sz="700" dirty="0" smtClean="0"/>
              <a:t>: André </a:t>
            </a:r>
            <a:r>
              <a:rPr lang="de-DE" sz="700" dirty="0" err="1" smtClean="0"/>
              <a:t>Blickensdorf</a:t>
            </a:r>
            <a:endParaRPr lang="de-DE" sz="700" dirty="0" smtClean="0"/>
          </a:p>
          <a:p>
            <a:r>
              <a:rPr lang="de-DE" sz="700" b="1" dirty="0" smtClean="0"/>
              <a:t>Funktion</a:t>
            </a:r>
            <a:r>
              <a:rPr lang="de-DE" sz="700" dirty="0" smtClean="0"/>
              <a:t>: Berichterstattung E-Cross Germany</a:t>
            </a:r>
          </a:p>
          <a:p>
            <a:r>
              <a:rPr lang="de-DE" sz="700" b="1" dirty="0" smtClean="0"/>
              <a:t>Info</a:t>
            </a:r>
            <a:r>
              <a:rPr lang="de-DE" sz="700" dirty="0" smtClean="0"/>
              <a:t>: freier Foto- und Pressejournalist</a:t>
            </a:r>
            <a:endParaRPr lang="de-DE" sz="700" dirty="0"/>
          </a:p>
          <a:p>
            <a:r>
              <a:rPr lang="de-DE" sz="700" b="1" dirty="0" smtClean="0"/>
              <a:t>Aufgaben</a:t>
            </a:r>
            <a:r>
              <a:rPr lang="de-DE" sz="700" dirty="0" smtClean="0"/>
              <a:t>:</a:t>
            </a:r>
          </a:p>
          <a:p>
            <a:pPr>
              <a:buFont typeface="Wingdings" charset="2"/>
              <a:buChar char="Ø"/>
            </a:pPr>
            <a:r>
              <a:rPr lang="de-DE" sz="700" dirty="0" smtClean="0"/>
              <a:t>Presseartikel über E-Cross (Teilnehmer, Partner etc.)</a:t>
            </a:r>
          </a:p>
          <a:p>
            <a:pPr>
              <a:buFont typeface="Wingdings" charset="2"/>
              <a:buChar char="Ø"/>
            </a:pPr>
            <a:r>
              <a:rPr lang="de-DE" sz="700" dirty="0" smtClean="0"/>
              <a:t>Verarbeitung von Presseinformationen zur Tour</a:t>
            </a:r>
          </a:p>
          <a:p>
            <a:r>
              <a:rPr lang="de-DE" sz="700" b="1" dirty="0" smtClean="0"/>
              <a:t>Kontakt</a:t>
            </a:r>
            <a:r>
              <a:rPr lang="de-DE" sz="700" dirty="0" smtClean="0"/>
              <a:t>:</a:t>
            </a:r>
          </a:p>
          <a:p>
            <a:r>
              <a:rPr lang="de-DE" sz="700" dirty="0" smtClean="0"/>
              <a:t>Fon</a:t>
            </a:r>
            <a:r>
              <a:rPr lang="de-DE" sz="700" dirty="0"/>
              <a:t>: +49 163 3454479</a:t>
            </a:r>
            <a:endParaRPr lang="de-DE" sz="700" dirty="0" smtClean="0"/>
          </a:p>
          <a:p>
            <a:r>
              <a:rPr lang="de-DE" sz="700" dirty="0" smtClean="0"/>
              <a:t>Email: </a:t>
            </a:r>
            <a:r>
              <a:rPr lang="de-DE" sz="800" dirty="0">
                <a:hlinkClick r:id="rId8"/>
              </a:rPr>
              <a:t>andre@anblick-</a:t>
            </a:r>
            <a:r>
              <a:rPr lang="de-DE" sz="800" dirty="0" smtClean="0">
                <a:hlinkClick r:id="rId8"/>
              </a:rPr>
              <a:t>pictures.de</a:t>
            </a:r>
            <a:r>
              <a:rPr lang="de-DE" sz="800" dirty="0" smtClean="0"/>
              <a:t> </a:t>
            </a:r>
            <a:endParaRPr lang="de-DE" sz="700" dirty="0"/>
          </a:p>
        </p:txBody>
      </p:sp>
      <p:pic>
        <p:nvPicPr>
          <p:cNvPr id="8" name="Bild 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181600" y="1371600"/>
            <a:ext cx="1026806" cy="1400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Bild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34000" y="5562600"/>
            <a:ext cx="680175" cy="1143000"/>
          </a:xfrm>
          <a:prstGeom prst="rect">
            <a:avLst/>
          </a:prstGeom>
        </p:spPr>
      </p:pic>
      <p:pic>
        <p:nvPicPr>
          <p:cNvPr id="12" name="Bild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8600" y="3124200"/>
            <a:ext cx="1447800" cy="810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Content Placeholder 4"/>
          <p:cNvSpPr txBox="1">
            <a:spLocks/>
          </p:cNvSpPr>
          <p:nvPr/>
        </p:nvSpPr>
        <p:spPr>
          <a:xfrm>
            <a:off x="1828800" y="3048000"/>
            <a:ext cx="2133600" cy="8382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Filmteam E-Cross Germany:</a:t>
            </a:r>
          </a:p>
          <a:p>
            <a:r>
              <a:rPr lang="de-DE" sz="700" dirty="0" smtClean="0"/>
              <a:t>GRANVISTA TV- &amp; Videoproduktion</a:t>
            </a:r>
          </a:p>
          <a:p>
            <a:r>
              <a:rPr lang="de-DE" sz="700" dirty="0" err="1" smtClean="0"/>
              <a:t>Nahuel</a:t>
            </a:r>
            <a:r>
              <a:rPr lang="de-DE" sz="700" dirty="0" smtClean="0"/>
              <a:t> Lopez</a:t>
            </a:r>
          </a:p>
          <a:p>
            <a:r>
              <a:rPr lang="de-DE" sz="700" b="1" dirty="0" smtClean="0"/>
              <a:t>Kontakt</a:t>
            </a:r>
            <a:r>
              <a:rPr lang="de-DE" sz="700" dirty="0" smtClean="0"/>
              <a:t>:</a:t>
            </a:r>
          </a:p>
          <a:p>
            <a:r>
              <a:rPr lang="de-DE" sz="700" dirty="0">
                <a:hlinkClick r:id="rId12"/>
              </a:rPr>
              <a:t>http://</a:t>
            </a:r>
            <a:r>
              <a:rPr lang="de-DE" sz="700" dirty="0" smtClean="0">
                <a:hlinkClick r:id="rId12"/>
              </a:rPr>
              <a:t>granvista.de</a:t>
            </a:r>
            <a:r>
              <a:rPr lang="de-DE" sz="700" dirty="0" smtClean="0"/>
              <a:t> </a:t>
            </a:r>
          </a:p>
        </p:txBody>
      </p:sp>
      <p:pic>
        <p:nvPicPr>
          <p:cNvPr id="14" name="Bild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038600" y="3276600"/>
            <a:ext cx="2109018" cy="55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Content Placeholder 4"/>
          <p:cNvSpPr txBox="1">
            <a:spLocks/>
          </p:cNvSpPr>
          <p:nvPr/>
        </p:nvSpPr>
        <p:spPr>
          <a:xfrm>
            <a:off x="6324600" y="3124200"/>
            <a:ext cx="2133600" cy="8382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Fotograf E-Cross Germany:</a:t>
            </a:r>
          </a:p>
          <a:p>
            <a:r>
              <a:rPr lang="de-DE" sz="700" dirty="0" err="1" smtClean="0"/>
              <a:t>Lohkämper</a:t>
            </a:r>
            <a:r>
              <a:rPr lang="de-DE" sz="700" dirty="0" smtClean="0"/>
              <a:t> Fotografie</a:t>
            </a:r>
          </a:p>
          <a:p>
            <a:r>
              <a:rPr lang="de-DE" sz="700" dirty="0" smtClean="0"/>
              <a:t>Lukas </a:t>
            </a:r>
            <a:r>
              <a:rPr lang="de-DE" sz="700" dirty="0" err="1" smtClean="0"/>
              <a:t>Lohkämper</a:t>
            </a:r>
            <a:endParaRPr lang="de-DE" sz="700" dirty="0" smtClean="0"/>
          </a:p>
          <a:p>
            <a:r>
              <a:rPr lang="de-DE" sz="700" b="1" dirty="0" smtClean="0"/>
              <a:t>Kontakt</a:t>
            </a:r>
            <a:r>
              <a:rPr lang="de-DE" sz="700" dirty="0" smtClean="0"/>
              <a:t>:</a:t>
            </a:r>
          </a:p>
          <a:p>
            <a:r>
              <a:rPr lang="de-DE" sz="700" dirty="0">
                <a:hlinkClick r:id="rId14"/>
              </a:rPr>
              <a:t>http://</a:t>
            </a:r>
            <a:r>
              <a:rPr lang="de-DE" sz="700" dirty="0" smtClean="0">
                <a:hlinkClick r:id="rId14"/>
              </a:rPr>
              <a:t>lohkemperphotography.de</a:t>
            </a:r>
            <a:r>
              <a:rPr lang="de-DE" sz="700" dirty="0" smtClean="0"/>
              <a:t> </a:t>
            </a:r>
          </a:p>
        </p:txBody>
      </p:sp>
      <p:pic>
        <p:nvPicPr>
          <p:cNvPr id="17" name="Bild 16" descr="TÜV_NORD_Logo_Blau_vor_Weiss.jp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304800" y="4419600"/>
            <a:ext cx="1371600" cy="814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Content Placeholder 4"/>
          <p:cNvSpPr txBox="1">
            <a:spLocks/>
          </p:cNvSpPr>
          <p:nvPr/>
        </p:nvSpPr>
        <p:spPr>
          <a:xfrm>
            <a:off x="1905000" y="4419600"/>
            <a:ext cx="2133600" cy="8382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Technische Unterstützung:</a:t>
            </a:r>
          </a:p>
          <a:p>
            <a:r>
              <a:rPr lang="de-DE" sz="700" dirty="0" smtClean="0"/>
              <a:t>TÜV Nord (angefragt)</a:t>
            </a:r>
          </a:p>
          <a:p>
            <a:r>
              <a:rPr lang="de-DE" sz="700" dirty="0" smtClean="0"/>
              <a:t>Christian Förster (angefragt)</a:t>
            </a:r>
          </a:p>
          <a:p>
            <a:r>
              <a:rPr lang="de-DE" sz="700" b="1" dirty="0" smtClean="0"/>
              <a:t>Kontakt</a:t>
            </a:r>
            <a:r>
              <a:rPr lang="de-DE" sz="700" dirty="0" smtClean="0"/>
              <a:t>:</a:t>
            </a:r>
          </a:p>
          <a:p>
            <a:r>
              <a:rPr lang="de-DE" sz="700" dirty="0">
                <a:hlinkClick r:id="rId16"/>
              </a:rPr>
              <a:t>http://www.tuev-nord.de/</a:t>
            </a:r>
            <a:r>
              <a:rPr lang="de-DE" sz="700" dirty="0" smtClean="0">
                <a:hlinkClick r:id="rId16"/>
              </a:rPr>
              <a:t>de</a:t>
            </a:r>
            <a:r>
              <a:rPr lang="de-DE" sz="700" dirty="0" smtClean="0"/>
              <a:t> </a:t>
            </a:r>
          </a:p>
        </p:txBody>
      </p:sp>
      <p:pic>
        <p:nvPicPr>
          <p:cNvPr id="20" name="Bild 1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114800" y="4572000"/>
            <a:ext cx="1943622" cy="711200"/>
          </a:xfrm>
          <a:prstGeom prst="rect">
            <a:avLst/>
          </a:prstGeom>
        </p:spPr>
      </p:pic>
      <p:sp>
        <p:nvSpPr>
          <p:cNvPr id="34" name="Content Placeholder 4"/>
          <p:cNvSpPr txBox="1">
            <a:spLocks/>
          </p:cNvSpPr>
          <p:nvPr/>
        </p:nvSpPr>
        <p:spPr>
          <a:xfrm>
            <a:off x="6324600" y="4419600"/>
            <a:ext cx="2133600" cy="8382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Technische Unterstützung:</a:t>
            </a:r>
          </a:p>
          <a:p>
            <a:r>
              <a:rPr lang="de-DE" sz="700" dirty="0" smtClean="0"/>
              <a:t>Werkstattleiter</a:t>
            </a:r>
          </a:p>
          <a:p>
            <a:r>
              <a:rPr lang="de-DE" sz="700" dirty="0" smtClean="0"/>
              <a:t>Calogero </a:t>
            </a:r>
            <a:r>
              <a:rPr lang="de-DE" sz="700" dirty="0" err="1" smtClean="0"/>
              <a:t>Cannizaro</a:t>
            </a:r>
            <a:endParaRPr lang="de-DE" sz="700" dirty="0" smtClean="0"/>
          </a:p>
          <a:p>
            <a:r>
              <a:rPr lang="de-DE" sz="700" b="1" dirty="0" smtClean="0"/>
              <a:t>Kontakt</a:t>
            </a:r>
            <a:r>
              <a:rPr lang="de-DE" sz="700" dirty="0" smtClean="0"/>
              <a:t>:</a:t>
            </a:r>
          </a:p>
          <a:p>
            <a:r>
              <a:rPr lang="de-DE" sz="700" dirty="0">
                <a:hlinkClick r:id="rId18"/>
              </a:rPr>
              <a:t>http://www.guc-</a:t>
            </a:r>
            <a:r>
              <a:rPr lang="de-DE" sz="700" dirty="0" smtClean="0">
                <a:hlinkClick r:id="rId18"/>
              </a:rPr>
              <a:t>lenkwerk.de</a:t>
            </a:r>
            <a:r>
              <a:rPr lang="de-DE" sz="700" dirty="0" smtClean="0"/>
              <a:t> </a:t>
            </a:r>
          </a:p>
        </p:txBody>
      </p:sp>
      <p:sp>
        <p:nvSpPr>
          <p:cNvPr id="35" name="Content Placeholder 4"/>
          <p:cNvSpPr txBox="1">
            <a:spLocks/>
          </p:cNvSpPr>
          <p:nvPr/>
        </p:nvSpPr>
        <p:spPr>
          <a:xfrm>
            <a:off x="1905000" y="5715000"/>
            <a:ext cx="2286000" cy="838200"/>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de-DE"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de-DE"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a:lstStyle>
          <a:p>
            <a:r>
              <a:rPr lang="de-DE" sz="700" b="1" dirty="0" smtClean="0"/>
              <a:t>Sicherheitstechnische Unterstützung:</a:t>
            </a:r>
          </a:p>
          <a:p>
            <a:r>
              <a:rPr lang="de-DE" sz="700" dirty="0" smtClean="0"/>
              <a:t>Verkehrswacht NRW</a:t>
            </a:r>
          </a:p>
          <a:p>
            <a:r>
              <a:rPr lang="de-DE" sz="700" b="1" dirty="0" smtClean="0"/>
              <a:t>Kontakt</a:t>
            </a:r>
            <a:r>
              <a:rPr lang="de-DE" sz="700" dirty="0" smtClean="0"/>
              <a:t>:</a:t>
            </a:r>
          </a:p>
          <a:p>
            <a:r>
              <a:rPr lang="de-DE" sz="700" dirty="0">
                <a:hlinkClick r:id="rId19"/>
              </a:rPr>
              <a:t>http://www.landesverkehrswacht-nrw.de/home</a:t>
            </a:r>
            <a:r>
              <a:rPr lang="de-DE" sz="700" dirty="0" smtClean="0">
                <a:hlinkClick r:id="rId19"/>
              </a:rPr>
              <a:t>/</a:t>
            </a:r>
            <a:r>
              <a:rPr lang="de-DE" sz="700" dirty="0" smtClean="0"/>
              <a:t> </a:t>
            </a:r>
          </a:p>
        </p:txBody>
      </p:sp>
      <p:pic>
        <p:nvPicPr>
          <p:cNvPr id="27" name="Bild 26"/>
          <p:cNvPicPr>
            <a:picLocks noChangeAspect="1"/>
          </p:cNvPicPr>
          <p:nvPr/>
        </p:nvPicPr>
        <p:blipFill>
          <a:blip r:embed="rId20"/>
          <a:stretch>
            <a:fillRect/>
          </a:stretch>
        </p:blipFill>
        <p:spPr>
          <a:xfrm>
            <a:off x="304800" y="5791200"/>
            <a:ext cx="150368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1135502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de-DE" dirty="0" smtClean="0"/>
              <a:t>Medienpartner</a:t>
            </a:r>
            <a:endParaRPr lang="de-DE" dirty="0"/>
          </a:p>
        </p:txBody>
      </p:sp>
      <p:sp>
        <p:nvSpPr>
          <p:cNvPr id="4" name="Content Placeholder 3"/>
          <p:cNvSpPr>
            <a:spLocks noGrp="1"/>
          </p:cNvSpPr>
          <p:nvPr>
            <p:ph idx="1"/>
          </p:nvPr>
        </p:nvSpPr>
        <p:spPr>
          <a:xfrm>
            <a:off x="457200" y="1676400"/>
            <a:ext cx="6172200" cy="4800600"/>
          </a:xfrm>
        </p:spPr>
        <p:txBody>
          <a:bodyPr>
            <a:normAutofit fontScale="77500" lnSpcReduction="20000"/>
          </a:bodyPr>
          <a:lstStyle/>
          <a:p>
            <a:r>
              <a:rPr lang="de-DE" dirty="0" smtClean="0"/>
              <a:t>Print / TV / Radio / Online</a:t>
            </a:r>
            <a:endParaRPr lang="de-DE" dirty="0"/>
          </a:p>
          <a:p>
            <a:pPr lvl="1"/>
            <a:r>
              <a:rPr lang="de-DE" dirty="0" smtClean="0"/>
              <a:t>Möglichkeit zur Begleitung der kompletten E-Cross Tour</a:t>
            </a:r>
          </a:p>
          <a:p>
            <a:pPr lvl="1"/>
            <a:r>
              <a:rPr lang="de-DE" dirty="0" smtClean="0"/>
              <a:t>Option </a:t>
            </a:r>
            <a:r>
              <a:rPr lang="de-DE" dirty="0"/>
              <a:t>der Kooperation mit </a:t>
            </a:r>
            <a:r>
              <a:rPr lang="de-DE" dirty="0" smtClean="0"/>
              <a:t>Medienpartnern</a:t>
            </a:r>
            <a:endParaRPr lang="de-DE" dirty="0"/>
          </a:p>
          <a:p>
            <a:r>
              <a:rPr lang="de-DE" dirty="0"/>
              <a:t>Internet</a:t>
            </a:r>
          </a:p>
          <a:p>
            <a:pPr lvl="1"/>
            <a:r>
              <a:rPr lang="de-DE" dirty="0"/>
              <a:t>Verlinkungsmöglichkeiten und RSS-</a:t>
            </a:r>
            <a:r>
              <a:rPr lang="de-DE" dirty="0" smtClean="0"/>
              <a:t>Feeds</a:t>
            </a:r>
          </a:p>
          <a:p>
            <a:r>
              <a:rPr lang="de-DE" dirty="0" smtClean="0"/>
              <a:t>Pressedienst: Bereitstellung von Pressemitteilungen / </a:t>
            </a:r>
            <a:r>
              <a:rPr lang="de-DE" dirty="0" err="1" smtClean="0"/>
              <a:t>Tourberichten</a:t>
            </a:r>
            <a:r>
              <a:rPr lang="de-DE" dirty="0" smtClean="0"/>
              <a:t> etc.</a:t>
            </a:r>
          </a:p>
          <a:p>
            <a:pPr lvl="1"/>
            <a:r>
              <a:rPr lang="de-DE" dirty="0" smtClean="0"/>
              <a:t>André </a:t>
            </a:r>
            <a:r>
              <a:rPr lang="de-DE" dirty="0" err="1" smtClean="0"/>
              <a:t>Blickensdorf</a:t>
            </a:r>
            <a:endParaRPr lang="de-DE" dirty="0" smtClean="0"/>
          </a:p>
          <a:p>
            <a:pPr lvl="1"/>
            <a:r>
              <a:rPr lang="de-DE" dirty="0" smtClean="0"/>
              <a:t>Mobil: +</a:t>
            </a:r>
            <a:r>
              <a:rPr lang="de-DE" dirty="0"/>
              <a:t>49 163 </a:t>
            </a:r>
            <a:r>
              <a:rPr lang="de-DE" dirty="0" smtClean="0"/>
              <a:t>3454479</a:t>
            </a:r>
          </a:p>
          <a:p>
            <a:pPr lvl="1"/>
            <a:r>
              <a:rPr lang="de-DE" dirty="0" smtClean="0"/>
              <a:t>Email: </a:t>
            </a:r>
            <a:r>
              <a:rPr lang="de-DE" dirty="0">
                <a:hlinkClick r:id="rId5"/>
              </a:rPr>
              <a:t>andre@anblick-</a:t>
            </a:r>
            <a:r>
              <a:rPr lang="de-DE" dirty="0" smtClean="0">
                <a:hlinkClick r:id="rId5"/>
              </a:rPr>
              <a:t>pictures.de</a:t>
            </a:r>
            <a:r>
              <a:rPr lang="de-DE" dirty="0" smtClean="0"/>
              <a:t> </a:t>
            </a:r>
            <a:endParaRPr lang="de-DE" dirty="0"/>
          </a:p>
          <a:p>
            <a:r>
              <a:rPr lang="de-DE" dirty="0" smtClean="0"/>
              <a:t>Gesamtkoordination PR E-Cross Germany: Presse-Akkreditierung, Live-Begleitung der Tour, Interviewanfragen </a:t>
            </a:r>
          </a:p>
          <a:p>
            <a:pPr lvl="1"/>
            <a:r>
              <a:rPr lang="de-DE" dirty="0" smtClean="0"/>
              <a:t>Susanne </a:t>
            </a:r>
            <a:r>
              <a:rPr lang="de-DE" dirty="0" err="1" smtClean="0"/>
              <a:t>Fiederer</a:t>
            </a:r>
            <a:endParaRPr lang="de-DE" dirty="0" smtClean="0"/>
          </a:p>
          <a:p>
            <a:pPr lvl="1"/>
            <a:r>
              <a:rPr lang="de-DE" dirty="0"/>
              <a:t>Mobil: +49 170 </a:t>
            </a:r>
            <a:r>
              <a:rPr lang="de-DE" dirty="0" smtClean="0"/>
              <a:t>3242119</a:t>
            </a:r>
          </a:p>
          <a:p>
            <a:pPr lvl="1"/>
            <a:r>
              <a:rPr lang="de-DE" dirty="0"/>
              <a:t>Email: </a:t>
            </a:r>
            <a:r>
              <a:rPr lang="de-DE" dirty="0">
                <a:hlinkClick r:id="rId6"/>
              </a:rPr>
              <a:t>s.fiederer@impressions-</a:t>
            </a:r>
            <a:r>
              <a:rPr lang="de-DE" dirty="0" smtClean="0">
                <a:hlinkClick r:id="rId6"/>
              </a:rPr>
              <a:t>kommunikation.de</a:t>
            </a:r>
            <a:r>
              <a:rPr lang="de-DE" dirty="0" smtClean="0"/>
              <a:t> </a:t>
            </a:r>
          </a:p>
        </p:txBody>
      </p:sp>
      <p:pic>
        <p:nvPicPr>
          <p:cNvPr id="3" name="Bild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77000" y="4114800"/>
            <a:ext cx="2362200" cy="157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Bild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77000" y="1828800"/>
            <a:ext cx="2286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Bild 5" descr="ecross_germany_logo.ep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143000"/>
            <a:ext cx="8382000" cy="914400"/>
          </a:xfrm>
        </p:spPr>
        <p:txBody>
          <a:bodyPr>
            <a:normAutofit fontScale="90000"/>
          </a:bodyPr>
          <a:lstStyle/>
          <a:p>
            <a:r>
              <a:rPr lang="de-DE" dirty="0" smtClean="0"/>
              <a:t>Optionen Kooperationspartner für E-Cross Germany 2013</a:t>
            </a:r>
            <a:endParaRPr lang="de-DE"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293662131"/>
              </p:ext>
            </p:extLst>
          </p:nvPr>
        </p:nvGraphicFramePr>
        <p:xfrm>
          <a:off x="304800" y="1828800"/>
          <a:ext cx="8343900" cy="4635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Bild 4" descr="ecross_germany_logo.eps"/>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spTree>
    <p:custDataLst>
      <p:tags r:id="rId1"/>
    </p:custDataLst>
    <p:extLst>
      <p:ext uri="{BB962C8B-B14F-4D97-AF65-F5344CB8AC3E}">
        <p14:creationId xmlns:p14="http://schemas.microsoft.com/office/powerpoint/2010/main" val="186990986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609600"/>
            <a:ext cx="3581400" cy="2387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Bild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3200399"/>
            <a:ext cx="3620386" cy="2412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914400"/>
            <a:ext cx="4648200" cy="914400"/>
          </a:xfrm>
        </p:spPr>
        <p:txBody>
          <a:bodyPr>
            <a:normAutofit/>
          </a:bodyPr>
          <a:lstStyle/>
          <a:p>
            <a:r>
              <a:rPr lang="de-DE" dirty="0" smtClean="0"/>
              <a:t>E-Cross Germany 2013</a:t>
            </a:r>
            <a:endParaRPr lang="de-DE" sz="2000" dirty="0"/>
          </a:p>
        </p:txBody>
      </p:sp>
      <p:sp>
        <p:nvSpPr>
          <p:cNvPr id="5" name="Content Placeholder 4"/>
          <p:cNvSpPr>
            <a:spLocks noGrp="1"/>
          </p:cNvSpPr>
          <p:nvPr>
            <p:ph idx="1"/>
          </p:nvPr>
        </p:nvSpPr>
        <p:spPr>
          <a:xfrm>
            <a:off x="457200" y="1828800"/>
            <a:ext cx="4648200" cy="4297363"/>
          </a:xfrm>
        </p:spPr>
        <p:txBody>
          <a:bodyPr>
            <a:normAutofit fontScale="92500" lnSpcReduction="10000"/>
          </a:bodyPr>
          <a:lstStyle/>
          <a:p>
            <a:pPr marL="457200" indent="-457200">
              <a:buFont typeface="+mj-lt"/>
              <a:buAutoNum type="arabicPeriod"/>
            </a:pPr>
            <a:r>
              <a:rPr lang="de-DE" dirty="0" smtClean="0"/>
              <a:t>Idee und Vision</a:t>
            </a:r>
            <a:endParaRPr lang="de-DE" dirty="0"/>
          </a:p>
          <a:p>
            <a:pPr marL="457200" indent="-457200">
              <a:buFont typeface="+mj-lt"/>
              <a:buAutoNum type="arabicPeriod"/>
            </a:pPr>
            <a:r>
              <a:rPr lang="de-DE" dirty="0"/>
              <a:t>Zentrale </a:t>
            </a:r>
            <a:r>
              <a:rPr lang="de-DE" dirty="0" smtClean="0"/>
              <a:t>Daten</a:t>
            </a:r>
          </a:p>
          <a:p>
            <a:pPr marL="457200" indent="-457200">
              <a:buFont typeface="+mj-lt"/>
              <a:buAutoNum type="arabicPeriod"/>
            </a:pPr>
            <a:r>
              <a:rPr lang="de-DE" dirty="0"/>
              <a:t>Alleinstellungsmerkmale</a:t>
            </a:r>
          </a:p>
          <a:p>
            <a:pPr marL="457200" indent="-457200">
              <a:buFont typeface="+mj-lt"/>
              <a:buAutoNum type="arabicPeriod"/>
            </a:pPr>
            <a:r>
              <a:rPr lang="de-DE" dirty="0" smtClean="0"/>
              <a:t>Strecke, Zeitplan, Ablauf</a:t>
            </a:r>
          </a:p>
          <a:p>
            <a:pPr marL="457200" indent="-457200">
              <a:buFont typeface="+mj-lt"/>
              <a:buAutoNum type="arabicPeriod"/>
            </a:pPr>
            <a:r>
              <a:rPr lang="de-DE" dirty="0" smtClean="0"/>
              <a:t>Team E-Cross Germany</a:t>
            </a:r>
            <a:endParaRPr lang="de-DE" dirty="0"/>
          </a:p>
          <a:p>
            <a:pPr marL="457200" indent="-457200">
              <a:buFont typeface="+mj-lt"/>
              <a:buAutoNum type="arabicPeriod"/>
            </a:pPr>
            <a:r>
              <a:rPr lang="de-DE" dirty="0" smtClean="0"/>
              <a:t>Medienpartner</a:t>
            </a:r>
            <a:endParaRPr lang="de-DE" dirty="0"/>
          </a:p>
          <a:p>
            <a:pPr marL="457200" indent="-457200">
              <a:buFont typeface="+mj-lt"/>
              <a:buAutoNum type="arabicPeriod"/>
            </a:pPr>
            <a:r>
              <a:rPr lang="de-DE" dirty="0" smtClean="0"/>
              <a:t>Kooperationspartner</a:t>
            </a:r>
            <a:endParaRPr lang="de-DE" dirty="0"/>
          </a:p>
          <a:p>
            <a:pPr marL="457200" indent="-457200">
              <a:buFont typeface="+mj-lt"/>
              <a:buAutoNum type="arabicPeriod"/>
            </a:pPr>
            <a:r>
              <a:rPr lang="de-DE" dirty="0" smtClean="0"/>
              <a:t>Dokumentation E-Cross 2012</a:t>
            </a:r>
          </a:p>
          <a:p>
            <a:pPr marL="457200" indent="-457200">
              <a:buFont typeface="+mj-lt"/>
              <a:buAutoNum type="arabicPeriod"/>
            </a:pPr>
            <a:r>
              <a:rPr lang="de-DE" dirty="0" smtClean="0"/>
              <a:t>Nachhaltigkeit &amp; Spendenprojekt</a:t>
            </a:r>
          </a:p>
          <a:p>
            <a:pPr marL="457200" indent="-457200">
              <a:buFont typeface="+mj-lt"/>
              <a:buAutoNum type="arabicPeriod"/>
            </a:pPr>
            <a:r>
              <a:rPr lang="de-DE" dirty="0" smtClean="0"/>
              <a:t>Anmeldung</a:t>
            </a:r>
            <a:endParaRPr lang="de-DE" dirty="0"/>
          </a:p>
        </p:txBody>
      </p:sp>
      <p:sp>
        <p:nvSpPr>
          <p:cNvPr id="10" name="Textfeld 9"/>
          <p:cNvSpPr txBox="1"/>
          <p:nvPr/>
        </p:nvSpPr>
        <p:spPr>
          <a:xfrm>
            <a:off x="5257800" y="5867400"/>
            <a:ext cx="3505200" cy="523220"/>
          </a:xfrm>
          <a:prstGeom prst="rect">
            <a:avLst/>
          </a:prstGeom>
          <a:noFill/>
        </p:spPr>
        <p:txBody>
          <a:bodyPr wrap="square" rtlCol="0">
            <a:spAutoFit/>
          </a:bodyPr>
          <a:lstStyle/>
          <a:p>
            <a:pPr algn="ctr"/>
            <a:r>
              <a:rPr lang="de-DE" sz="1400" dirty="0" smtClean="0"/>
              <a:t>E-Rallye und E-Bike Tour (Fotos </a:t>
            </a:r>
            <a:r>
              <a:rPr lang="de-DE" sz="1400" dirty="0" err="1" smtClean="0"/>
              <a:t>by</a:t>
            </a:r>
            <a:r>
              <a:rPr lang="de-DE" sz="1400" dirty="0" smtClean="0"/>
              <a:t> Gordon </a:t>
            </a:r>
            <a:r>
              <a:rPr lang="de-DE" sz="1400" dirty="0" err="1" smtClean="0"/>
              <a:t>Bussiek</a:t>
            </a:r>
            <a:r>
              <a:rPr lang="de-DE" sz="1400" dirty="0" smtClean="0"/>
              <a:t>)</a:t>
            </a:r>
            <a:endParaRPr lang="de-DE" sz="1400" dirty="0"/>
          </a:p>
        </p:txBody>
      </p:sp>
    </p:spTree>
    <p:custDataLst>
      <p:tags r:id="rId1"/>
    </p:custDataLst>
    <p:extLst>
      <p:ext uri="{BB962C8B-B14F-4D97-AF65-F5344CB8AC3E}">
        <p14:creationId xmlns:p14="http://schemas.microsoft.com/office/powerpoint/2010/main" val="42903334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29284340"/>
              </p:ext>
            </p:extLst>
          </p:nvPr>
        </p:nvGraphicFramePr>
        <p:xfrm>
          <a:off x="228600" y="609600"/>
          <a:ext cx="848677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57200" y="914400"/>
            <a:ext cx="8229600" cy="1066800"/>
          </a:xfrm>
        </p:spPr>
        <p:txBody>
          <a:bodyPr>
            <a:normAutofit/>
          </a:bodyPr>
          <a:lstStyle/>
          <a:p>
            <a:r>
              <a:rPr lang="de-DE" dirty="0" smtClean="0"/>
              <a:t>Zeitachse Planungen 2013 </a:t>
            </a:r>
            <a:r>
              <a:rPr lang="de-DE" dirty="0"/>
              <a:t/>
            </a:r>
            <a:br>
              <a:rPr lang="de-DE" dirty="0"/>
            </a:br>
            <a:r>
              <a:rPr lang="de-DE" dirty="0" smtClean="0"/>
              <a:t>E-Cross Germany vom 12. bis 15. September 2013</a:t>
            </a:r>
            <a:endParaRPr lang="de-DE" dirty="0"/>
          </a:p>
        </p:txBody>
      </p:sp>
      <p:graphicFrame>
        <p:nvGraphicFramePr>
          <p:cNvPr id="5" name="Diagramm 4"/>
          <p:cNvGraphicFramePr/>
          <p:nvPr>
            <p:extLst>
              <p:ext uri="{D42A27DB-BD31-4B8C-83A1-F6EECF244321}">
                <p14:modId xmlns:p14="http://schemas.microsoft.com/office/powerpoint/2010/main" val="3896394273"/>
              </p:ext>
            </p:extLst>
          </p:nvPr>
        </p:nvGraphicFramePr>
        <p:xfrm>
          <a:off x="1508322" y="317344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Bild 5" descr="ecross_germany_logo.eps"/>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spTree>
    <p:extLst>
      <p:ext uri="{BB962C8B-B14F-4D97-AF65-F5344CB8AC3E}">
        <p14:creationId xmlns:p14="http://schemas.microsoft.com/office/powerpoint/2010/main" val="67751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914400"/>
          </a:xfrm>
        </p:spPr>
        <p:txBody>
          <a:bodyPr>
            <a:normAutofit/>
          </a:bodyPr>
          <a:lstStyle/>
          <a:p>
            <a:r>
              <a:rPr lang="de-DE" dirty="0" err="1" smtClean="0"/>
              <a:t>Sponsoringangebote</a:t>
            </a:r>
            <a:endParaRPr lang="de-DE" dirty="0"/>
          </a:p>
        </p:txBody>
      </p:sp>
      <p:sp>
        <p:nvSpPr>
          <p:cNvPr id="7" name="Content Placeholder 3"/>
          <p:cNvSpPr>
            <a:spLocks noGrp="1"/>
          </p:cNvSpPr>
          <p:nvPr>
            <p:ph idx="1"/>
          </p:nvPr>
        </p:nvSpPr>
        <p:spPr>
          <a:xfrm>
            <a:off x="457200" y="1371600"/>
            <a:ext cx="8229600" cy="5334000"/>
          </a:xfrm>
        </p:spPr>
        <p:txBody>
          <a:bodyPr>
            <a:normAutofit fontScale="55000" lnSpcReduction="20000"/>
          </a:bodyPr>
          <a:lstStyle/>
          <a:p>
            <a:pPr marL="0" indent="0">
              <a:buNone/>
            </a:pPr>
            <a:r>
              <a:rPr lang="de-DE" b="1" dirty="0" smtClean="0"/>
              <a:t>Leistungen von E-Cross Germany für Sponsoren</a:t>
            </a:r>
            <a:endParaRPr lang="de-DE" b="1" dirty="0"/>
          </a:p>
          <a:p>
            <a:r>
              <a:rPr lang="de-DE" dirty="0" smtClean="0"/>
              <a:t>Nennung des Sponsors in </a:t>
            </a:r>
            <a:r>
              <a:rPr lang="de-DE" dirty="0"/>
              <a:t>allen analogen und digitalen Medien als Unterstützer </a:t>
            </a:r>
            <a:r>
              <a:rPr lang="de-DE" dirty="0" smtClean="0"/>
              <a:t>von E-Cross Germany - </a:t>
            </a:r>
            <a:r>
              <a:rPr lang="de-DE" dirty="0"/>
              <a:t>mit Abbildung der Wort-Bild-Marke</a:t>
            </a:r>
            <a:r>
              <a:rPr lang="de-DE" dirty="0" smtClean="0"/>
              <a:t>.</a:t>
            </a:r>
          </a:p>
          <a:p>
            <a:r>
              <a:rPr lang="de-DE" dirty="0" smtClean="0"/>
              <a:t>Anzeigenmöglichkeit im Programmheft der Klimawoche (Auflage: 5000) mit Kommunikation Geschäftsmodells und der Firmenphilosophie</a:t>
            </a:r>
          </a:p>
          <a:p>
            <a:r>
              <a:rPr lang="de-DE" dirty="0" smtClean="0"/>
              <a:t>Nennung des Sponsors als Partner auf </a:t>
            </a:r>
            <a:r>
              <a:rPr lang="de-DE" dirty="0"/>
              <a:t>allen Veranstaltungen im Rahmen </a:t>
            </a:r>
            <a:r>
              <a:rPr lang="de-DE" dirty="0" smtClean="0"/>
              <a:t>von E-Cross Germany</a:t>
            </a:r>
            <a:endParaRPr lang="de-DE" dirty="0"/>
          </a:p>
          <a:p>
            <a:r>
              <a:rPr lang="de-DE" dirty="0" smtClean="0"/>
              <a:t>Der Sponsor erhält das </a:t>
            </a:r>
            <a:r>
              <a:rPr lang="de-DE" dirty="0"/>
              <a:t>Recht, auf Veranstaltungen </a:t>
            </a:r>
            <a:r>
              <a:rPr lang="de-DE" dirty="0" smtClean="0"/>
              <a:t>von E-Cross Germany Displays aufzustellen</a:t>
            </a:r>
            <a:r>
              <a:rPr lang="de-DE" dirty="0"/>
              <a:t> </a:t>
            </a:r>
            <a:r>
              <a:rPr lang="de-DE" dirty="0" smtClean="0"/>
              <a:t>und mit Referenten vor Ort zu sein</a:t>
            </a:r>
            <a:endParaRPr lang="de-DE" dirty="0"/>
          </a:p>
          <a:p>
            <a:r>
              <a:rPr lang="de-DE" dirty="0" smtClean="0"/>
              <a:t>Der Sponsor erhält das Recht, Firmengäste, Klienten und potentielle Neukunden zu Veranstaltungen von E-Cross Germany einzuladen</a:t>
            </a:r>
          </a:p>
          <a:p>
            <a:r>
              <a:rPr lang="de-DE" dirty="0" smtClean="0"/>
              <a:t>Der Sponsor wird zu </a:t>
            </a:r>
            <a:r>
              <a:rPr lang="de-DE" dirty="0"/>
              <a:t>Pressegesprächen </a:t>
            </a:r>
            <a:r>
              <a:rPr lang="de-DE" dirty="0" smtClean="0"/>
              <a:t>zu E-Cross Germany mit </a:t>
            </a:r>
            <a:r>
              <a:rPr lang="de-DE" dirty="0"/>
              <a:t>eingeladen und in Presseinformationen als </a:t>
            </a:r>
            <a:r>
              <a:rPr lang="de-DE" dirty="0" smtClean="0"/>
              <a:t>Partner genannt</a:t>
            </a:r>
            <a:r>
              <a:rPr lang="de-DE" dirty="0"/>
              <a:t>.</a:t>
            </a:r>
          </a:p>
          <a:p>
            <a:r>
              <a:rPr lang="de-DE" dirty="0" smtClean="0"/>
              <a:t>Nach </a:t>
            </a:r>
            <a:r>
              <a:rPr lang="de-DE" dirty="0"/>
              <a:t>Abschluss der Klimawoche </a:t>
            </a:r>
            <a:r>
              <a:rPr lang="de-DE" dirty="0" smtClean="0"/>
              <a:t>erhält der Sponsor von E-Cross Germany einen </a:t>
            </a:r>
            <a:r>
              <a:rPr lang="de-DE" dirty="0"/>
              <a:t>Nachweis, wo </a:t>
            </a:r>
            <a:r>
              <a:rPr lang="de-DE" dirty="0" smtClean="0"/>
              <a:t>die Firma als </a:t>
            </a:r>
            <a:r>
              <a:rPr lang="de-DE" dirty="0"/>
              <a:t>Sponsor sichtbar </a:t>
            </a:r>
            <a:r>
              <a:rPr lang="de-DE" dirty="0" smtClean="0"/>
              <a:t>war (</a:t>
            </a:r>
            <a:r>
              <a:rPr lang="de-DE" dirty="0"/>
              <a:t>Fotos von Veranstaltungsorten, Pressespiegel </a:t>
            </a:r>
            <a:r>
              <a:rPr lang="de-DE" dirty="0" err="1"/>
              <a:t>u.ä.</a:t>
            </a:r>
            <a:r>
              <a:rPr lang="de-DE" dirty="0"/>
              <a:t>). </a:t>
            </a:r>
            <a:r>
              <a:rPr lang="de-DE" dirty="0" smtClean="0"/>
              <a:t>Informationen zu den Besucherzahlen werden geliefert, um zu wissen, wie das Engagement des Sponsors  wahrgenommen wurde.</a:t>
            </a:r>
          </a:p>
          <a:p>
            <a:r>
              <a:rPr lang="de-DE" dirty="0" err="1" smtClean="0"/>
              <a:t>mögl</a:t>
            </a:r>
            <a:r>
              <a:rPr lang="de-DE" dirty="0" smtClean="0"/>
              <a:t>: Abdruck eines Interviews bzw. eines Firmenporträts im neu erscheinenden </a:t>
            </a:r>
            <a:r>
              <a:rPr lang="de-DE" dirty="0" err="1" smtClean="0"/>
              <a:t>Nachhaltigkeitsmagzin</a:t>
            </a:r>
            <a:r>
              <a:rPr lang="de-DE" dirty="0" smtClean="0"/>
              <a:t> in Kooperation mit NOW, der Medienagentur der NW und OZ (Auflage: 10.000 </a:t>
            </a:r>
            <a:r>
              <a:rPr lang="de-DE" dirty="0" err="1" smtClean="0"/>
              <a:t>Stk</a:t>
            </a:r>
            <a:r>
              <a:rPr lang="de-DE" dirty="0" smtClean="0"/>
              <a:t>) plus Anzeigenmöglichkeit </a:t>
            </a:r>
          </a:p>
          <a:p>
            <a:r>
              <a:rPr lang="de-DE" dirty="0" err="1" smtClean="0"/>
              <a:t>Sponsoringpakete</a:t>
            </a:r>
            <a:r>
              <a:rPr lang="de-DE" dirty="0" smtClean="0"/>
              <a:t> (die Kommunikation der Kooperationspartner mit Logos etc. erfolgt in dem Paket entsprechender Form):</a:t>
            </a:r>
          </a:p>
          <a:p>
            <a:pPr lvl="1"/>
            <a:r>
              <a:rPr lang="de-DE" dirty="0" smtClean="0"/>
              <a:t>Hauptkooperationspartner: 50.000 € (exklusive Kommunikation des Firmennamens auf Startnummern, Tour T-Shirts und Tour-Flaggen und für die gesamte Tour: E-Cross Germany </a:t>
            </a:r>
            <a:r>
              <a:rPr lang="de-DE" dirty="0" err="1" smtClean="0"/>
              <a:t>powered</a:t>
            </a:r>
            <a:r>
              <a:rPr lang="de-DE" dirty="0" smtClean="0"/>
              <a:t> </a:t>
            </a:r>
            <a:r>
              <a:rPr lang="de-DE" dirty="0" err="1" smtClean="0"/>
              <a:t>by</a:t>
            </a:r>
            <a:r>
              <a:rPr lang="de-DE" dirty="0" smtClean="0"/>
              <a:t> + Firmenname)</a:t>
            </a:r>
          </a:p>
          <a:p>
            <a:pPr lvl="1"/>
            <a:r>
              <a:rPr lang="de-DE" dirty="0" smtClean="0"/>
              <a:t>Platin: 30.000 €</a:t>
            </a:r>
          </a:p>
          <a:p>
            <a:pPr lvl="1"/>
            <a:r>
              <a:rPr lang="de-DE" dirty="0" smtClean="0"/>
              <a:t>Gold: 20.000 €</a:t>
            </a:r>
          </a:p>
          <a:p>
            <a:pPr lvl="1"/>
            <a:r>
              <a:rPr lang="de-DE" dirty="0" smtClean="0"/>
              <a:t>Silber: 10.000 €</a:t>
            </a:r>
          </a:p>
          <a:p>
            <a:pPr lvl="1"/>
            <a:r>
              <a:rPr lang="de-DE" dirty="0" smtClean="0"/>
              <a:t>Partner: bis 10.000 €</a:t>
            </a:r>
          </a:p>
          <a:p>
            <a:r>
              <a:rPr lang="de-DE" dirty="0" err="1" smtClean="0"/>
              <a:t>Sponsoringanfragen</a:t>
            </a:r>
            <a:r>
              <a:rPr lang="de-DE" dirty="0" smtClean="0"/>
              <a:t>: Jens Ohlemeyer (Tour Direktor: Mobil +49 176 64004034 / Email: </a:t>
            </a:r>
            <a:r>
              <a:rPr lang="de-DE" dirty="0" smtClean="0">
                <a:hlinkClick r:id="rId2"/>
              </a:rPr>
              <a:t>ohlemeyer@ecross-germany.de</a:t>
            </a:r>
            <a:r>
              <a:rPr lang="de-DE" dirty="0" smtClean="0"/>
              <a:t>) </a:t>
            </a:r>
            <a:endParaRPr lang="de-DE" dirty="0"/>
          </a:p>
        </p:txBody>
      </p:sp>
      <p:pic>
        <p:nvPicPr>
          <p:cNvPr id="4" name="Bild 3" descr="ecross_germany_logo.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spTree>
    <p:extLst>
      <p:ext uri="{BB962C8B-B14F-4D97-AF65-F5344CB8AC3E}">
        <p14:creationId xmlns:p14="http://schemas.microsoft.com/office/powerpoint/2010/main" val="10687370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IMG_2088 _Snapseed.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42857" y="0"/>
            <a:ext cx="3929531" cy="6858000"/>
          </a:xfrm>
          <a:prstGeom prst="rect">
            <a:avLst/>
          </a:prstGeom>
        </p:spPr>
      </p:pic>
      <p:sp>
        <p:nvSpPr>
          <p:cNvPr id="2" name="Title 1"/>
          <p:cNvSpPr>
            <a:spLocks noGrp="1"/>
          </p:cNvSpPr>
          <p:nvPr>
            <p:ph type="title"/>
            <p:custDataLst>
              <p:tags r:id="rId2"/>
            </p:custDataLst>
          </p:nvPr>
        </p:nvSpPr>
        <p:spPr>
          <a:xfrm>
            <a:off x="304800" y="914400"/>
            <a:ext cx="4953000" cy="914400"/>
          </a:xfrm>
        </p:spPr>
        <p:txBody>
          <a:bodyPr>
            <a:noAutofit/>
          </a:bodyPr>
          <a:lstStyle/>
          <a:p>
            <a:r>
              <a:rPr lang="de-DE" dirty="0" smtClean="0"/>
              <a:t>Ausblick</a:t>
            </a:r>
            <a:br>
              <a:rPr lang="de-DE" dirty="0" smtClean="0"/>
            </a:br>
            <a:r>
              <a:rPr lang="de-DE" dirty="0" smtClean="0"/>
              <a:t>E-Cross Germany 2014</a:t>
            </a:r>
            <a:endParaRPr lang="de-DE" dirty="0"/>
          </a:p>
        </p:txBody>
      </p:sp>
      <p:sp>
        <p:nvSpPr>
          <p:cNvPr id="3" name="Content Placeholder 2"/>
          <p:cNvSpPr>
            <a:spLocks noGrp="1"/>
          </p:cNvSpPr>
          <p:nvPr>
            <p:ph idx="1"/>
            <p:custDataLst>
              <p:tags r:id="rId3"/>
            </p:custDataLst>
          </p:nvPr>
        </p:nvSpPr>
        <p:spPr>
          <a:xfrm>
            <a:off x="152400" y="1905000"/>
            <a:ext cx="5181600" cy="4648200"/>
          </a:xfrm>
        </p:spPr>
        <p:txBody>
          <a:bodyPr>
            <a:normAutofit fontScale="77500" lnSpcReduction="20000"/>
          </a:bodyPr>
          <a:lstStyle/>
          <a:p>
            <a:pPr>
              <a:lnSpc>
                <a:spcPct val="150000"/>
              </a:lnSpc>
            </a:pPr>
            <a:r>
              <a:rPr lang="de-DE" dirty="0" smtClean="0"/>
              <a:t>Ganzjährige Präsenz E-Cross Germany</a:t>
            </a:r>
          </a:p>
          <a:p>
            <a:pPr lvl="1"/>
            <a:r>
              <a:rPr lang="de-DE" dirty="0" smtClean="0"/>
              <a:t>Fahrertrainings mit Elektrofahrzeugen, Tests von Elektrofahrzeugen, Elektrotankstellen, Speichertechnologien, erneuerbaren Energien zur Versorgung von E-Fahrzeugen, Smart </a:t>
            </a:r>
            <a:r>
              <a:rPr lang="de-DE" dirty="0" err="1" smtClean="0"/>
              <a:t>Grids</a:t>
            </a:r>
            <a:r>
              <a:rPr lang="de-DE" dirty="0" smtClean="0"/>
              <a:t> etc. auf </a:t>
            </a:r>
            <a:r>
              <a:rPr lang="de-DE" dirty="0" smtClean="0">
                <a:hlinkClick r:id="rId6"/>
              </a:rPr>
              <a:t>www.ecross-germany.de</a:t>
            </a:r>
            <a:r>
              <a:rPr lang="de-DE" dirty="0" smtClean="0"/>
              <a:t> </a:t>
            </a:r>
          </a:p>
          <a:p>
            <a:pPr lvl="1"/>
            <a:r>
              <a:rPr lang="de-DE" dirty="0" smtClean="0"/>
              <a:t>Verkaufsförderung von Elektrofahrzeugen auf </a:t>
            </a:r>
            <a:r>
              <a:rPr lang="de-DE" dirty="0">
                <a:hlinkClick r:id="rId6"/>
              </a:rPr>
              <a:t>www.ecross-germany.de</a:t>
            </a:r>
            <a:r>
              <a:rPr lang="de-DE" dirty="0"/>
              <a:t> </a:t>
            </a:r>
            <a:r>
              <a:rPr lang="de-DE" dirty="0" smtClean="0"/>
              <a:t>in Kooperation mit Partnern</a:t>
            </a:r>
          </a:p>
          <a:p>
            <a:pPr>
              <a:lnSpc>
                <a:spcPct val="150000"/>
              </a:lnSpc>
            </a:pPr>
            <a:r>
              <a:rPr lang="de-DE" dirty="0" smtClean="0"/>
              <a:t>Entwicklung neuer, publikumswirksamer Formate für E-Cross Germany für 2014</a:t>
            </a:r>
          </a:p>
          <a:p>
            <a:pPr lvl="1"/>
            <a:r>
              <a:rPr lang="de-DE" b="1" i="1" dirty="0" smtClean="0"/>
              <a:t>E-Cross Germany – The </a:t>
            </a:r>
            <a:r>
              <a:rPr lang="de-DE" b="1" i="1" dirty="0" err="1" smtClean="0"/>
              <a:t>Race</a:t>
            </a:r>
            <a:r>
              <a:rPr lang="de-DE" b="1" i="1" dirty="0" smtClean="0"/>
              <a:t> </a:t>
            </a:r>
            <a:r>
              <a:rPr lang="de-DE" dirty="0" smtClean="0"/>
              <a:t>( Rennen für Elektrofahrzeuge auf Stadtparcours in </a:t>
            </a:r>
            <a:r>
              <a:rPr lang="de-DE" dirty="0" err="1" smtClean="0"/>
              <a:t>Tourstädten</a:t>
            </a:r>
            <a:r>
              <a:rPr lang="de-DE" dirty="0" smtClean="0"/>
              <a:t>)</a:t>
            </a:r>
          </a:p>
          <a:p>
            <a:pPr lvl="1"/>
            <a:r>
              <a:rPr lang="de-DE" dirty="0" smtClean="0"/>
              <a:t>Sprungevent mit Motocross-Elektromotorrädern </a:t>
            </a:r>
          </a:p>
          <a:p>
            <a:pPr lvl="1"/>
            <a:r>
              <a:rPr lang="de-DE" dirty="0" smtClean="0"/>
              <a:t>Showevent E-Bike Worldcup-Rennen in </a:t>
            </a:r>
            <a:r>
              <a:rPr lang="de-DE" dirty="0" err="1" smtClean="0"/>
              <a:t>Tourstädten</a:t>
            </a:r>
            <a:endParaRPr lang="de-DE" dirty="0"/>
          </a:p>
          <a:p>
            <a:pPr lvl="1"/>
            <a:r>
              <a:rPr lang="de-DE" b="1" dirty="0" smtClean="0"/>
              <a:t>E-Cross Germany 2014</a:t>
            </a:r>
            <a:r>
              <a:rPr lang="de-DE" b="1" smtClean="0"/>
              <a:t>: </a:t>
            </a:r>
            <a:r>
              <a:rPr lang="de-DE" b="1" smtClean="0"/>
              <a:t>September 2014</a:t>
            </a:r>
            <a:endParaRPr lang="de-DE" b="1" dirty="0"/>
          </a:p>
        </p:txBody>
      </p:sp>
      <p:pic>
        <p:nvPicPr>
          <p:cNvPr id="6" name="Bild 5" descr="ecross_germany_logo.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67000" y="762000"/>
            <a:ext cx="2286000" cy="528809"/>
          </a:xfrm>
          <a:prstGeom prst="rect">
            <a:avLst/>
          </a:prstGeom>
        </p:spPr>
      </p:pic>
    </p:spTree>
    <p:custDataLst>
      <p:tags r:id="rId1"/>
    </p:custDataLst>
    <p:extLst>
      <p:ext uri="{BB962C8B-B14F-4D97-AF65-F5344CB8AC3E}">
        <p14:creationId xmlns:p14="http://schemas.microsoft.com/office/powerpoint/2010/main" val="41165474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81000" y="685800"/>
            <a:ext cx="8229600" cy="1295400"/>
          </a:xfrm>
        </p:spPr>
        <p:txBody>
          <a:bodyPr>
            <a:normAutofit/>
          </a:bodyPr>
          <a:lstStyle/>
          <a:p>
            <a:pPr algn="ctr"/>
            <a:r>
              <a:rPr lang="de-DE" sz="3200" dirty="0" smtClean="0"/>
              <a:t>Dokumentation– E-Cross Germany 2012</a:t>
            </a:r>
            <a:endParaRPr lang="de-DE" sz="3200" dirty="0"/>
          </a:p>
        </p:txBody>
      </p:sp>
      <p:sp>
        <p:nvSpPr>
          <p:cNvPr id="2" name="Rechteck 1"/>
          <p:cNvSpPr/>
          <p:nvPr/>
        </p:nvSpPr>
        <p:spPr>
          <a:xfrm>
            <a:off x="76200" y="5486400"/>
            <a:ext cx="9067800" cy="1200329"/>
          </a:xfrm>
          <a:prstGeom prst="rect">
            <a:avLst/>
          </a:prstGeom>
        </p:spPr>
        <p:txBody>
          <a:bodyPr wrap="square">
            <a:spAutoFit/>
          </a:bodyPr>
          <a:lstStyle/>
          <a:p>
            <a:pPr algn="ctr"/>
            <a:r>
              <a:rPr lang="de-DE" dirty="0" smtClean="0">
                <a:hlinkClick r:id="rId2"/>
              </a:rPr>
              <a:t>Slideshow</a:t>
            </a:r>
            <a:r>
              <a:rPr lang="de-DE" dirty="0"/>
              <a:t>: </a:t>
            </a:r>
            <a:r>
              <a:rPr lang="de-DE" dirty="0">
                <a:hlinkClick r:id="rId3"/>
              </a:rPr>
              <a:t>http://www.youtube.com/watch?v=</a:t>
            </a:r>
            <a:r>
              <a:rPr lang="de-DE" dirty="0" smtClean="0">
                <a:hlinkClick r:id="rId3"/>
              </a:rPr>
              <a:t>6E7eLH7TeP8</a:t>
            </a:r>
            <a:r>
              <a:rPr lang="de-DE" dirty="0" smtClean="0"/>
              <a:t> </a:t>
            </a:r>
            <a:endParaRPr lang="de-DE" dirty="0" smtClean="0">
              <a:hlinkClick r:id="rId4"/>
            </a:endParaRPr>
          </a:p>
          <a:p>
            <a:pPr algn="ctr"/>
            <a:r>
              <a:rPr lang="de-DE" dirty="0" smtClean="0">
                <a:hlinkClick r:id="rId2"/>
              </a:rPr>
              <a:t>Tour-Trailer</a:t>
            </a:r>
            <a:r>
              <a:rPr lang="de-DE" dirty="0"/>
              <a:t>: </a:t>
            </a:r>
            <a:r>
              <a:rPr lang="de-DE" dirty="0">
                <a:hlinkClick r:id="rId5"/>
              </a:rPr>
              <a:t>http://www.youtube.com/watch?v=</a:t>
            </a:r>
            <a:r>
              <a:rPr lang="de-DE" dirty="0" smtClean="0">
                <a:hlinkClick r:id="rId5"/>
              </a:rPr>
              <a:t>D96jEaF_lqA</a:t>
            </a:r>
            <a:endParaRPr lang="de-DE" dirty="0" smtClean="0"/>
          </a:p>
          <a:p>
            <a:pPr algn="ctr"/>
            <a:r>
              <a:rPr lang="de-DE" dirty="0" err="1" smtClean="0">
                <a:hlinkClick r:id="rId6"/>
              </a:rPr>
              <a:t>Flickr</a:t>
            </a:r>
            <a:r>
              <a:rPr lang="de-DE" dirty="0" smtClean="0">
                <a:hlinkClick r:id="rId6"/>
              </a:rPr>
              <a:t> Tour-Fotos</a:t>
            </a:r>
            <a:r>
              <a:rPr lang="de-DE" dirty="0" smtClean="0"/>
              <a:t>: </a:t>
            </a:r>
            <a:r>
              <a:rPr lang="pl-PL" dirty="0">
                <a:hlinkClick r:id="rId6"/>
              </a:rPr>
              <a:t>http://www.flickr.com/photos/93272790@N08/sets/72157632768172436</a:t>
            </a:r>
            <a:r>
              <a:rPr lang="pl-PL" dirty="0" smtClean="0">
                <a:hlinkClick r:id="rId6"/>
              </a:rPr>
              <a:t>/</a:t>
            </a:r>
            <a:r>
              <a:rPr lang="pl-PL" dirty="0" smtClean="0"/>
              <a:t> </a:t>
            </a:r>
            <a:r>
              <a:rPr lang="de-DE" dirty="0" smtClean="0"/>
              <a:t> </a:t>
            </a:r>
            <a:endParaRPr lang="de-DE" dirty="0"/>
          </a:p>
        </p:txBody>
      </p:sp>
      <p:pic>
        <p:nvPicPr>
          <p:cNvPr id="5" name="Bild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400" y="1371600"/>
            <a:ext cx="39624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Bild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72000" y="1371600"/>
            <a:ext cx="39624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Bild 7" descr="ecross_germany_logo.ep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42993" y="457200"/>
            <a:ext cx="1548607" cy="358231"/>
          </a:xfrm>
          <a:prstGeom prst="rect">
            <a:avLst/>
          </a:prstGeom>
        </p:spPr>
      </p:pic>
    </p:spTree>
    <p:extLst>
      <p:ext uri="{BB962C8B-B14F-4D97-AF65-F5344CB8AC3E}">
        <p14:creationId xmlns:p14="http://schemas.microsoft.com/office/powerpoint/2010/main" val="246498632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19400" y="1447800"/>
            <a:ext cx="3539812"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el 1"/>
          <p:cNvSpPr>
            <a:spLocks noGrp="1"/>
          </p:cNvSpPr>
          <p:nvPr>
            <p:ph type="title"/>
          </p:nvPr>
        </p:nvSpPr>
        <p:spPr>
          <a:xfrm>
            <a:off x="457200" y="990600"/>
            <a:ext cx="8382000" cy="914400"/>
          </a:xfrm>
        </p:spPr>
        <p:txBody>
          <a:bodyPr>
            <a:normAutofit/>
          </a:bodyPr>
          <a:lstStyle/>
          <a:p>
            <a:pPr algn="ctr"/>
            <a:r>
              <a:rPr lang="de-DE" dirty="0" smtClean="0"/>
              <a:t>Nachhaltigkeitsaspekte E-Cross Germany</a:t>
            </a:r>
            <a:endParaRPr lang="de-DE" dirty="0"/>
          </a:p>
        </p:txBody>
      </p:sp>
      <p:pic>
        <p:nvPicPr>
          <p:cNvPr id="7" name="Bild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4876800"/>
            <a:ext cx="704059" cy="166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feld 7"/>
          <p:cNvSpPr txBox="1"/>
          <p:nvPr/>
        </p:nvSpPr>
        <p:spPr>
          <a:xfrm>
            <a:off x="5943600" y="1752600"/>
            <a:ext cx="3048000" cy="2954654"/>
          </a:xfrm>
          <a:prstGeom prst="rect">
            <a:avLst/>
          </a:prstGeom>
          <a:noFill/>
        </p:spPr>
        <p:txBody>
          <a:bodyPr wrap="square" rtlCol="0">
            <a:spAutoFit/>
          </a:bodyPr>
          <a:lstStyle/>
          <a:p>
            <a:r>
              <a:rPr lang="de-DE" dirty="0" smtClean="0"/>
              <a:t>Soziales</a:t>
            </a:r>
          </a:p>
          <a:p>
            <a:pPr marL="285750" indent="-285750">
              <a:buFont typeface="Arial"/>
              <a:buChar char="•"/>
            </a:pPr>
            <a:r>
              <a:rPr lang="de-DE" sz="1200" dirty="0" smtClean="0"/>
              <a:t>Teilnahme von Kindern und Jugendlichen mit besonderem Förderbedarf hinsichtlich ihrer körperlichen und geistigen Entwicklung zur Realisierung von Inklusion (die </a:t>
            </a:r>
            <a:r>
              <a:rPr lang="de-DE" sz="1200" dirty="0" err="1" smtClean="0"/>
              <a:t>Mamre</a:t>
            </a:r>
            <a:r>
              <a:rPr lang="de-DE" sz="1200" dirty="0" smtClean="0"/>
              <a:t>-Patmos Schule Bethel nimmt mit einem selbst umgebautem </a:t>
            </a:r>
            <a:r>
              <a:rPr lang="de-DE" sz="1200" dirty="0" err="1" smtClean="0"/>
              <a:t>eTrike</a:t>
            </a:r>
            <a:r>
              <a:rPr lang="de-DE" sz="1200" dirty="0" smtClean="0"/>
              <a:t> teil)</a:t>
            </a:r>
          </a:p>
          <a:p>
            <a:pPr marL="285750" indent="-285750">
              <a:buFont typeface="Arial"/>
              <a:buChar char="•"/>
            </a:pPr>
            <a:r>
              <a:rPr lang="de-DE" sz="1200" dirty="0" smtClean="0"/>
              <a:t>Integrative Perspektive durch die Teilnahme von Kindern und Jugendlichen aller Weltreligionen mit einer ökumenischen Andacht am 15. Sept. zum konfessionsübergreifenden Aspekt „Schöpfung bewahren“</a:t>
            </a:r>
            <a:endParaRPr lang="de-DE" sz="1200" dirty="0"/>
          </a:p>
        </p:txBody>
      </p:sp>
      <p:sp>
        <p:nvSpPr>
          <p:cNvPr id="9" name="Textfeld 8"/>
          <p:cNvSpPr txBox="1"/>
          <p:nvPr/>
        </p:nvSpPr>
        <p:spPr>
          <a:xfrm>
            <a:off x="228600" y="1828800"/>
            <a:ext cx="3048000" cy="2769989"/>
          </a:xfrm>
          <a:prstGeom prst="rect">
            <a:avLst/>
          </a:prstGeom>
          <a:noFill/>
        </p:spPr>
        <p:txBody>
          <a:bodyPr wrap="square" rtlCol="0">
            <a:spAutoFit/>
          </a:bodyPr>
          <a:lstStyle/>
          <a:p>
            <a:r>
              <a:rPr lang="de-DE" dirty="0" smtClean="0"/>
              <a:t>Ökonomie</a:t>
            </a:r>
          </a:p>
          <a:p>
            <a:pPr marL="285750" indent="-285750">
              <a:buFont typeface="Arial"/>
              <a:buChar char="•"/>
            </a:pPr>
            <a:r>
              <a:rPr lang="de-DE" sz="1200" dirty="0" smtClean="0"/>
              <a:t>Tour T-Shirts von </a:t>
            </a:r>
            <a:r>
              <a:rPr lang="de-DE" sz="1200" dirty="0" err="1" smtClean="0"/>
              <a:t>FairTrade</a:t>
            </a:r>
            <a:r>
              <a:rPr lang="de-DE" sz="1200" dirty="0" smtClean="0"/>
              <a:t>-Anbieter</a:t>
            </a:r>
          </a:p>
          <a:p>
            <a:pPr marL="285750" indent="-285750">
              <a:buFont typeface="Arial"/>
              <a:buChar char="•"/>
            </a:pPr>
            <a:r>
              <a:rPr lang="de-DE" sz="1200" dirty="0" smtClean="0"/>
              <a:t>Mit der Anmeldegebühr werden die Getränke Viva </a:t>
            </a:r>
            <a:r>
              <a:rPr lang="de-DE" sz="1200" dirty="0" err="1" smtClean="0"/>
              <a:t>con</a:t>
            </a:r>
            <a:r>
              <a:rPr lang="de-DE" sz="1200" dirty="0" smtClean="0"/>
              <a:t> </a:t>
            </a:r>
            <a:r>
              <a:rPr lang="de-DE" sz="1200" dirty="0" err="1" smtClean="0"/>
              <a:t>Agua</a:t>
            </a:r>
            <a:r>
              <a:rPr lang="de-DE" sz="1200" dirty="0" smtClean="0"/>
              <a:t> und </a:t>
            </a:r>
            <a:r>
              <a:rPr lang="de-DE" sz="1200" dirty="0" err="1" smtClean="0"/>
              <a:t>LemonAid</a:t>
            </a:r>
            <a:r>
              <a:rPr lang="de-DE" sz="1200" dirty="0" smtClean="0"/>
              <a:t> &amp; </a:t>
            </a:r>
            <a:r>
              <a:rPr lang="de-DE" sz="1200" dirty="0" err="1" smtClean="0"/>
              <a:t>ChariTea</a:t>
            </a:r>
            <a:r>
              <a:rPr lang="de-DE" sz="1200" dirty="0" smtClean="0"/>
              <a:t> gekauft (Unterstützung von Projekten zur wirtschaftlichen Zusammenarbeit)</a:t>
            </a:r>
          </a:p>
          <a:p>
            <a:pPr marL="285750" indent="-285750">
              <a:buFont typeface="Arial"/>
              <a:buChar char="•"/>
            </a:pPr>
            <a:r>
              <a:rPr lang="de-DE" sz="1200" dirty="0" smtClean="0"/>
              <a:t>Mit der Anmeldegebühr werden Firmen und Fonds aus dem Clean-Tech Sektor unterstützt (Investition in Anlagen für erneuerbare Energien und Ladeinfrastruktur)</a:t>
            </a:r>
          </a:p>
          <a:p>
            <a:pPr marL="285750" indent="-285750">
              <a:buFont typeface="Arial"/>
              <a:buChar char="•"/>
            </a:pPr>
            <a:r>
              <a:rPr lang="de-DE" sz="1200" dirty="0" smtClean="0"/>
              <a:t>Spendenaktion für Opfer der Brandkatastrophe in Bangladesch</a:t>
            </a:r>
            <a:endParaRPr lang="de-DE" sz="1200" dirty="0"/>
          </a:p>
        </p:txBody>
      </p:sp>
      <p:sp>
        <p:nvSpPr>
          <p:cNvPr id="10" name="Textfeld 9"/>
          <p:cNvSpPr txBox="1"/>
          <p:nvPr/>
        </p:nvSpPr>
        <p:spPr>
          <a:xfrm>
            <a:off x="1752600" y="4724400"/>
            <a:ext cx="5410200" cy="2031325"/>
          </a:xfrm>
          <a:prstGeom prst="rect">
            <a:avLst/>
          </a:prstGeom>
          <a:noFill/>
        </p:spPr>
        <p:txBody>
          <a:bodyPr wrap="square" rtlCol="0">
            <a:spAutoFit/>
          </a:bodyPr>
          <a:lstStyle/>
          <a:p>
            <a:r>
              <a:rPr lang="de-DE" dirty="0" smtClean="0"/>
              <a:t>Ökologie</a:t>
            </a:r>
          </a:p>
          <a:p>
            <a:pPr marL="285750" indent="-285750">
              <a:buFont typeface="Arial"/>
              <a:buChar char="•"/>
            </a:pPr>
            <a:r>
              <a:rPr lang="de-DE" sz="1200" dirty="0" smtClean="0"/>
              <a:t>Für jeden Kilometer der E-Cross Tour wird ein Baum für Plant-</a:t>
            </a:r>
            <a:r>
              <a:rPr lang="de-DE" sz="1200" dirty="0" err="1" smtClean="0"/>
              <a:t>for</a:t>
            </a:r>
            <a:r>
              <a:rPr lang="de-DE" sz="1200" dirty="0" smtClean="0"/>
              <a:t>-</a:t>
            </a:r>
            <a:r>
              <a:rPr lang="de-DE" sz="1200" dirty="0" err="1" smtClean="0"/>
              <a:t>the</a:t>
            </a:r>
            <a:r>
              <a:rPr lang="de-DE" sz="1200" dirty="0" smtClean="0"/>
              <a:t>-Planet und weitere Projekte gepflanzt (in Anmeldegebühr enthalten)</a:t>
            </a:r>
          </a:p>
          <a:p>
            <a:pPr marL="285750" indent="-285750">
              <a:buFont typeface="Arial"/>
              <a:buChar char="•"/>
            </a:pPr>
            <a:r>
              <a:rPr lang="de-DE" sz="1200" dirty="0" smtClean="0"/>
              <a:t>Durch die Investition der </a:t>
            </a:r>
            <a:r>
              <a:rPr lang="de-DE" sz="1200" dirty="0" err="1" smtClean="0"/>
              <a:t>Tourteilnehmer</a:t>
            </a:r>
            <a:r>
              <a:rPr lang="de-DE" sz="1200" dirty="0" smtClean="0"/>
              <a:t>/-innen in erneuerbare Energien wird dauerhaft CO2 eingespart und ein aktiver Beitrag zur Energiewende geleistet (erneuerbare Energien stehen nach Ende der Tour der Allgemeinheit zur Verfügung)</a:t>
            </a:r>
          </a:p>
          <a:p>
            <a:pPr marL="285750" indent="-285750">
              <a:buFont typeface="Arial"/>
              <a:buChar char="•"/>
            </a:pPr>
            <a:r>
              <a:rPr lang="de-DE" sz="1200" dirty="0" smtClean="0"/>
              <a:t>E-Cross Germany trägt zur Kommunikation und praktischen Anwendung nachhaltiger und emissionsfreier Mobilität bei und erhöht damit die Aufmerksamkeit für Klima-, Umwelt- und Ressourcenschutz</a:t>
            </a:r>
          </a:p>
        </p:txBody>
      </p:sp>
      <p:sp>
        <p:nvSpPr>
          <p:cNvPr id="11" name="Textfeld 10"/>
          <p:cNvSpPr txBox="1"/>
          <p:nvPr/>
        </p:nvSpPr>
        <p:spPr>
          <a:xfrm>
            <a:off x="8305800" y="4800600"/>
            <a:ext cx="838200" cy="1938992"/>
          </a:xfrm>
          <a:prstGeom prst="rect">
            <a:avLst/>
          </a:prstGeom>
          <a:noFill/>
        </p:spPr>
        <p:txBody>
          <a:bodyPr wrap="square" rtlCol="0">
            <a:spAutoFit/>
          </a:bodyPr>
          <a:lstStyle/>
          <a:p>
            <a:r>
              <a:rPr lang="de-DE" sz="800" dirty="0" smtClean="0"/>
              <a:t>E-Cross Germany ist in 2013 von der deutschen UNESCO-Kommission als  ein offizieller Beitrag zur UN-Dekade „Bildung für nachhaltige Entwicklung“ ausgezeichnet worden.</a:t>
            </a:r>
            <a:endParaRPr lang="de-DE" sz="800" dirty="0"/>
          </a:p>
        </p:txBody>
      </p:sp>
      <p:pic>
        <p:nvPicPr>
          <p:cNvPr id="12" name="Bild 11" descr="ecross_germany_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4200" y="609601"/>
            <a:ext cx="2057400" cy="475928"/>
          </a:xfrm>
          <a:prstGeom prst="rect">
            <a:avLst/>
          </a:prstGeom>
        </p:spPr>
      </p:pic>
    </p:spTree>
    <p:extLst>
      <p:ext uri="{BB962C8B-B14F-4D97-AF65-F5344CB8AC3E}">
        <p14:creationId xmlns:p14="http://schemas.microsoft.com/office/powerpoint/2010/main" val="26948954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57200" y="609600"/>
            <a:ext cx="8382000" cy="914400"/>
          </a:xfrm>
          <a:prstGeom prst="rect">
            <a:avLst/>
          </a:prstGeom>
        </p:spPr>
        <p:txBody>
          <a:bodyPr>
            <a:normAutofit fontScale="90000"/>
          </a:bodyPr>
          <a:lstStyle/>
          <a:p>
            <a:pPr algn="ctr"/>
            <a:r>
              <a:rPr lang="de-DE" dirty="0" smtClean="0"/>
              <a:t>E-Cross Germany hilft!</a:t>
            </a:r>
            <a:br>
              <a:rPr lang="de-DE" dirty="0" smtClean="0"/>
            </a:br>
            <a:r>
              <a:rPr lang="de-DE" dirty="0" smtClean="0"/>
              <a:t>Spendenaktion zugunsten der Opferfamilien nach dem verheerenden Fabrikeinsturz in Bangladesch am 24.04.13</a:t>
            </a:r>
            <a:endParaRPr lang="de-DE" dirty="0"/>
          </a:p>
        </p:txBody>
      </p:sp>
      <p:sp>
        <p:nvSpPr>
          <p:cNvPr id="10" name="Textfeld 9"/>
          <p:cNvSpPr txBox="1"/>
          <p:nvPr/>
        </p:nvSpPr>
        <p:spPr>
          <a:xfrm>
            <a:off x="4800600" y="1856630"/>
            <a:ext cx="4343400" cy="4832093"/>
          </a:xfrm>
          <a:prstGeom prst="rect">
            <a:avLst/>
          </a:prstGeom>
          <a:noFill/>
        </p:spPr>
        <p:txBody>
          <a:bodyPr wrap="square" rtlCol="0">
            <a:spAutoFit/>
          </a:bodyPr>
          <a:lstStyle/>
          <a:p>
            <a:r>
              <a:rPr lang="de-DE" sz="1100" b="1" dirty="0" smtClean="0"/>
              <a:t>Spendenmarathon E-Cross Germany 2013</a:t>
            </a:r>
          </a:p>
          <a:p>
            <a:pPr marL="285750" indent="-285750">
              <a:buFont typeface="Arial"/>
              <a:buChar char="•"/>
            </a:pPr>
            <a:r>
              <a:rPr lang="de-DE" sz="1100" dirty="0" smtClean="0"/>
              <a:t>E-Cross Germany ruft zu Spenden für die Opferfamilien der Katastrophe in Bangladesch auf. Dies ist gleichzeitig auch das zentrale Spendenprojekt der </a:t>
            </a:r>
            <a:r>
              <a:rPr lang="de-DE" sz="1100" dirty="0" err="1" smtClean="0"/>
              <a:t>Klimawoche</a:t>
            </a:r>
            <a:r>
              <a:rPr lang="de-DE" sz="1100" dirty="0" smtClean="0"/>
              <a:t> NRW 2014 für Opferfamilien, die sich durch den Verlust des Hauptverdieners nicht mehr selbst versorgen können. </a:t>
            </a:r>
          </a:p>
          <a:p>
            <a:pPr marL="285750" indent="-285750">
              <a:buFont typeface="Arial"/>
              <a:buChar char="•"/>
            </a:pPr>
            <a:r>
              <a:rPr lang="de-DE" sz="1100" dirty="0" smtClean="0"/>
              <a:t>Alle Teilnehmerinnen und Teilnehmer der E-Cross Tour sind aufgerufen, ihre gefahrenen Kilometer der E-Cross Tour meistbietend an „persönliche Sponsoren“ (Freunde, Verwandte, Firmen etc.) zu versteigern. Dies kann in ansteigender Form geschehen, z.B. „kosten“ die ersten 50km der Tour 50€, die zweiten 50km werden zu 75€ versteigert usw. Die Person, oder die Gruppe (Klasse, Studierendengruppe, Firmenteam etc.) mit dem größten Spendenerlös für ihre versteigerten </a:t>
            </a:r>
            <a:r>
              <a:rPr lang="de-DE" sz="1100" dirty="0" err="1" smtClean="0"/>
              <a:t>Tourkilometer</a:t>
            </a:r>
            <a:r>
              <a:rPr lang="de-DE" sz="1100" dirty="0" smtClean="0"/>
              <a:t> wird am Ende der Tour besonders geehrt und erwähnt. </a:t>
            </a:r>
          </a:p>
          <a:p>
            <a:pPr marL="285750" indent="-285750">
              <a:buFont typeface="Arial"/>
              <a:buChar char="•"/>
            </a:pPr>
            <a:r>
              <a:rPr lang="de-DE" sz="1100" dirty="0" smtClean="0"/>
              <a:t>Die versteigerten </a:t>
            </a:r>
            <a:r>
              <a:rPr lang="de-DE" sz="1100" dirty="0" err="1" smtClean="0"/>
              <a:t>Tourkilometer</a:t>
            </a:r>
            <a:r>
              <a:rPr lang="de-DE" sz="1100" dirty="0" smtClean="0"/>
              <a:t> sollen interaktiv auf einer Karte (Homepage E-Cross) sichtbar gemacht werden (auch möglich ohne Namensnennung), damit die Spendensumme möglichst transparent und frei zugänglich für alle Interessierten verfolgt werden kann.</a:t>
            </a:r>
          </a:p>
          <a:p>
            <a:pPr marL="285750" indent="-285750">
              <a:buFont typeface="Arial"/>
              <a:buChar char="•"/>
            </a:pPr>
            <a:r>
              <a:rPr lang="de-DE" sz="1100" dirty="0" smtClean="0"/>
              <a:t>Am Ende der Tour wird die Gesamtsumme bei der Siegerehrung von E-Cross Germany 2013 bekannt gegeben.</a:t>
            </a:r>
          </a:p>
          <a:p>
            <a:pPr marL="285750" indent="-285750">
              <a:buFont typeface="Arial"/>
              <a:buChar char="•"/>
            </a:pPr>
            <a:r>
              <a:rPr lang="de-DE" sz="1100" dirty="0" smtClean="0"/>
              <a:t>Alle Spendengelder werden zu 100% weitergeleitet an die Spendenaktion des Deutschen Roten Kreuzes für die Opferfamilien in Bangladesch.</a:t>
            </a:r>
          </a:p>
          <a:p>
            <a:pPr marL="285750" indent="-285750">
              <a:buFont typeface="Arial"/>
              <a:buChar char="•"/>
            </a:pPr>
            <a:r>
              <a:rPr lang="de-DE" sz="1100" dirty="0">
                <a:hlinkClick r:id="rId2"/>
              </a:rPr>
              <a:t>http://www.drk.de/news/meldung/7678-bangladesch-drk-hilft-opferfamilien-nach-fabrikeinsturz-</a:t>
            </a:r>
            <a:r>
              <a:rPr lang="de-DE" sz="1100" dirty="0" smtClean="0">
                <a:hlinkClick r:id="rId2"/>
              </a:rPr>
              <a:t>spendenaufruf.html</a:t>
            </a:r>
            <a:r>
              <a:rPr lang="de-DE" sz="1100" dirty="0" smtClean="0"/>
              <a:t> </a:t>
            </a:r>
          </a:p>
        </p:txBody>
      </p:sp>
      <p:pic>
        <p:nvPicPr>
          <p:cNvPr id="4" name="Bild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905001"/>
            <a:ext cx="4543395"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hteck 4"/>
          <p:cNvSpPr/>
          <p:nvPr/>
        </p:nvSpPr>
        <p:spPr>
          <a:xfrm>
            <a:off x="1371600" y="3048000"/>
            <a:ext cx="1828800" cy="990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r>
              <a:rPr lang="de-DE" sz="900" b="1" i="1" dirty="0" smtClean="0">
                <a:solidFill>
                  <a:schemeClr val="tx1"/>
                </a:solidFill>
              </a:rPr>
              <a:t>E-Cross Spendenmarathon </a:t>
            </a:r>
          </a:p>
          <a:p>
            <a:r>
              <a:rPr lang="de-DE" sz="1000" dirty="0" err="1" smtClean="0">
                <a:solidFill>
                  <a:schemeClr val="tx1"/>
                </a:solidFill>
              </a:rPr>
              <a:t>Tourteilnehmer</a:t>
            </a:r>
            <a:r>
              <a:rPr lang="de-DE" sz="1000" dirty="0" smtClean="0">
                <a:solidFill>
                  <a:schemeClr val="tx1"/>
                </a:solidFill>
              </a:rPr>
              <a:t>-/in (Name)</a:t>
            </a:r>
          </a:p>
          <a:p>
            <a:r>
              <a:rPr lang="de-DE" sz="1000" dirty="0" smtClean="0">
                <a:solidFill>
                  <a:schemeClr val="tx1"/>
                </a:solidFill>
              </a:rPr>
              <a:t>Spender/in (Name)</a:t>
            </a:r>
          </a:p>
          <a:p>
            <a:r>
              <a:rPr lang="de-DE" sz="1000" dirty="0" smtClean="0">
                <a:solidFill>
                  <a:schemeClr val="tx1"/>
                </a:solidFill>
              </a:rPr>
              <a:t>Spendensumme: 50€</a:t>
            </a:r>
          </a:p>
          <a:p>
            <a:r>
              <a:rPr lang="de-DE" sz="1000" dirty="0" err="1" smtClean="0">
                <a:solidFill>
                  <a:schemeClr val="tx1"/>
                </a:solidFill>
              </a:rPr>
              <a:t>Gesponsorte</a:t>
            </a:r>
            <a:r>
              <a:rPr lang="de-DE" sz="1000" dirty="0" smtClean="0">
                <a:solidFill>
                  <a:schemeClr val="tx1"/>
                </a:solidFill>
              </a:rPr>
              <a:t> Strecke: 50km</a:t>
            </a:r>
          </a:p>
          <a:p>
            <a:r>
              <a:rPr lang="de-DE" sz="1000" dirty="0" smtClean="0">
                <a:solidFill>
                  <a:schemeClr val="tx1"/>
                </a:solidFill>
              </a:rPr>
              <a:t>Aachen - </a:t>
            </a:r>
            <a:r>
              <a:rPr lang="de-DE" sz="1000" dirty="0" err="1" smtClean="0">
                <a:solidFill>
                  <a:schemeClr val="tx1"/>
                </a:solidFill>
              </a:rPr>
              <a:t>Frimmersdorf</a:t>
            </a:r>
            <a:endParaRPr lang="de-DE" sz="1000" dirty="0">
              <a:solidFill>
                <a:schemeClr val="tx1"/>
              </a:solidFill>
            </a:endParaRPr>
          </a:p>
        </p:txBody>
      </p:sp>
      <p:pic>
        <p:nvPicPr>
          <p:cNvPr id="6" name="Bild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7400" y="5791200"/>
            <a:ext cx="1282700" cy="617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Bild 7" descr="ecross_germany_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4200" y="586281"/>
            <a:ext cx="2057400" cy="475928"/>
          </a:xfrm>
          <a:prstGeom prst="rect">
            <a:avLst/>
          </a:prstGeom>
        </p:spPr>
      </p:pic>
      <p:pic>
        <p:nvPicPr>
          <p:cNvPr id="9" name="Bild 8" descr="ecross_germany_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5867400"/>
            <a:ext cx="1647034" cy="381000"/>
          </a:xfrm>
          <a:prstGeom prst="rect">
            <a:avLst/>
          </a:prstGeom>
        </p:spPr>
      </p:pic>
      <p:pic>
        <p:nvPicPr>
          <p:cNvPr id="7" name="Bild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3800" y="5791200"/>
            <a:ext cx="971550" cy="64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Pfeil nach rechts 10"/>
          <p:cNvSpPr/>
          <p:nvPr/>
        </p:nvSpPr>
        <p:spPr>
          <a:xfrm>
            <a:off x="1752600" y="6019800"/>
            <a:ext cx="228600" cy="152401"/>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Pfeil nach rechts 12"/>
          <p:cNvSpPr/>
          <p:nvPr/>
        </p:nvSpPr>
        <p:spPr>
          <a:xfrm>
            <a:off x="3429000" y="6019800"/>
            <a:ext cx="228600" cy="152401"/>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de-DE"/>
          </a:p>
        </p:txBody>
      </p:sp>
    </p:spTree>
    <p:extLst>
      <p:ext uri="{BB962C8B-B14F-4D97-AF65-F5344CB8AC3E}">
        <p14:creationId xmlns:p14="http://schemas.microsoft.com/office/powerpoint/2010/main" val="27675294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81000" y="1066800"/>
            <a:ext cx="8229600" cy="1295400"/>
          </a:xfrm>
        </p:spPr>
        <p:txBody>
          <a:bodyPr>
            <a:normAutofit/>
          </a:bodyPr>
          <a:lstStyle/>
          <a:p>
            <a:pPr algn="ctr"/>
            <a:r>
              <a:rPr lang="de-DE" sz="3200" dirty="0" smtClean="0"/>
              <a:t>Anmeldung E-Cross Germany 2013</a:t>
            </a:r>
            <a:endParaRPr lang="de-DE" sz="3200" dirty="0"/>
          </a:p>
        </p:txBody>
      </p:sp>
      <p:pic>
        <p:nvPicPr>
          <p:cNvPr id="9" name="Bild 8" descr="ecross_germany_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pic>
        <p:nvPicPr>
          <p:cNvPr id="3" name="Bild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828800"/>
            <a:ext cx="40386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feld 3"/>
          <p:cNvSpPr txBox="1"/>
          <p:nvPr/>
        </p:nvSpPr>
        <p:spPr>
          <a:xfrm>
            <a:off x="4191000" y="1832278"/>
            <a:ext cx="4953000" cy="5201423"/>
          </a:xfrm>
          <a:prstGeom prst="rect">
            <a:avLst/>
          </a:prstGeom>
          <a:noFill/>
        </p:spPr>
        <p:txBody>
          <a:bodyPr wrap="square" rtlCol="0">
            <a:spAutoFit/>
          </a:bodyPr>
          <a:lstStyle/>
          <a:p>
            <a:r>
              <a:rPr lang="de-DE" sz="1400" dirty="0" smtClean="0"/>
              <a:t>Meldegebühren</a:t>
            </a:r>
          </a:p>
          <a:p>
            <a:pPr marL="285750" indent="-285750">
              <a:buFont typeface="Arial"/>
              <a:buChar char="•"/>
            </a:pPr>
            <a:r>
              <a:rPr lang="de-DE" sz="1200" dirty="0" smtClean="0"/>
              <a:t>Schüler-/innen, Azubis, Referendare und Studierende: 55 €</a:t>
            </a:r>
          </a:p>
          <a:p>
            <a:pPr marL="285750" indent="-285750">
              <a:buFont typeface="Arial"/>
              <a:buChar char="•"/>
            </a:pPr>
            <a:r>
              <a:rPr lang="de-DE" sz="1200" dirty="0" smtClean="0"/>
              <a:t>Erwachsene: 95 €</a:t>
            </a:r>
          </a:p>
          <a:p>
            <a:pPr marL="285750" indent="-285750">
              <a:buFont typeface="Arial"/>
              <a:buChar char="•"/>
            </a:pPr>
            <a:r>
              <a:rPr lang="de-DE" sz="1200" dirty="0" smtClean="0"/>
              <a:t>Einzelhändler-Teams: 250€</a:t>
            </a:r>
          </a:p>
          <a:p>
            <a:pPr marL="285750" indent="-285750">
              <a:buFont typeface="Arial"/>
              <a:buChar char="•"/>
            </a:pPr>
            <a:r>
              <a:rPr lang="de-DE" sz="1200" dirty="0" smtClean="0"/>
              <a:t>Hersteller-Teams: 500€</a:t>
            </a:r>
          </a:p>
          <a:p>
            <a:pPr marL="285750" indent="-285750">
              <a:buFont typeface="Arial"/>
              <a:buChar char="•"/>
            </a:pPr>
            <a:r>
              <a:rPr lang="de-DE" sz="1200" dirty="0" smtClean="0"/>
              <a:t>In den Meldegebühren sind Verpflegung (auf der Strecke und abends), die </a:t>
            </a:r>
            <a:r>
              <a:rPr lang="de-DE" sz="1200" dirty="0" err="1" smtClean="0"/>
              <a:t>Tourmaterialien</a:t>
            </a:r>
            <a:r>
              <a:rPr lang="de-DE" sz="1200" dirty="0" smtClean="0"/>
              <a:t> (</a:t>
            </a:r>
            <a:r>
              <a:rPr lang="de-DE" sz="1200" dirty="0" err="1" smtClean="0"/>
              <a:t>Roadbook</a:t>
            </a:r>
            <a:r>
              <a:rPr lang="de-DE" sz="1200" dirty="0" smtClean="0"/>
              <a:t>, Tour T-Shirt etc.), Baumspenden, Energieerzeugung etc. enthalten</a:t>
            </a:r>
          </a:p>
          <a:p>
            <a:pPr marL="285750" indent="-285750">
              <a:buFont typeface="Arial"/>
              <a:buChar char="•"/>
            </a:pPr>
            <a:r>
              <a:rPr lang="de-DE" sz="1200" dirty="0" smtClean="0"/>
              <a:t>Übernachtungskosten NICHT enthalten (Optionen s. Homepage)</a:t>
            </a:r>
          </a:p>
          <a:p>
            <a:r>
              <a:rPr lang="de-DE" sz="1400" dirty="0" smtClean="0"/>
              <a:t>E-Bike Hersteller und Einzelhändler</a:t>
            </a:r>
          </a:p>
          <a:p>
            <a:pPr marL="285750" indent="-285750">
              <a:buFont typeface="Arial"/>
              <a:buChar char="•"/>
            </a:pPr>
            <a:r>
              <a:rPr lang="de-DE" sz="1200" dirty="0" smtClean="0"/>
              <a:t>Bereitstellung von E-Bikes für die Tour</a:t>
            </a:r>
          </a:p>
          <a:p>
            <a:pPr marL="285750" indent="-285750">
              <a:buFont typeface="Arial"/>
              <a:buChar char="•"/>
            </a:pPr>
            <a:r>
              <a:rPr lang="de-DE" sz="1200" dirty="0" smtClean="0"/>
              <a:t>(selbstständige Anlieferung nach Aachen und Abholung aus Bielefeld)</a:t>
            </a:r>
          </a:p>
          <a:p>
            <a:pPr marL="285750" indent="-285750">
              <a:buFont typeface="Arial"/>
              <a:buChar char="•"/>
            </a:pPr>
            <a:r>
              <a:rPr lang="de-DE" sz="1200" dirty="0" smtClean="0"/>
              <a:t>Berichte und Blogs der Teilnehmer-/innen der Tour über ihre Erfahrungen mit den E-Bikes inkl. Kommunikation der Hersteller</a:t>
            </a:r>
          </a:p>
          <a:p>
            <a:pPr marL="285750" indent="-285750">
              <a:buFont typeface="Arial"/>
              <a:buChar char="•"/>
            </a:pPr>
            <a:r>
              <a:rPr lang="de-DE" sz="1200" dirty="0" smtClean="0"/>
              <a:t>Bereitstellung von professionellem Foto- und Videomaterial für Hersteller und Händler im Anschluss zur Verkaufsförderung</a:t>
            </a:r>
          </a:p>
          <a:p>
            <a:pPr marL="285750" indent="-285750">
              <a:buFont typeface="Arial"/>
              <a:buChar char="•"/>
            </a:pPr>
            <a:r>
              <a:rPr lang="de-DE" sz="1400" dirty="0" smtClean="0"/>
              <a:t>Hersteller und Einzelhändler Elektrofahrzeuge (E-Autos, E-Motorräder, E-Roller)</a:t>
            </a:r>
          </a:p>
          <a:p>
            <a:pPr marL="285750" indent="-285750">
              <a:buFont typeface="Arial"/>
              <a:buChar char="•"/>
            </a:pPr>
            <a:r>
              <a:rPr lang="de-DE" sz="1200" dirty="0"/>
              <a:t>Bereitstellung von E</a:t>
            </a:r>
            <a:r>
              <a:rPr lang="de-DE" sz="1200" dirty="0" smtClean="0"/>
              <a:t>-Fahrzeugen für die </a:t>
            </a:r>
            <a:r>
              <a:rPr lang="de-DE" sz="1200" dirty="0"/>
              <a:t>Tour</a:t>
            </a:r>
          </a:p>
          <a:p>
            <a:pPr marL="285750" indent="-285750">
              <a:buFont typeface="Arial"/>
              <a:buChar char="•"/>
            </a:pPr>
            <a:r>
              <a:rPr lang="de-DE" sz="1200" dirty="0"/>
              <a:t>(selbstständige Anlieferung nach Aachen und Abholung aus Bielefeld)</a:t>
            </a:r>
          </a:p>
          <a:p>
            <a:pPr marL="285750" indent="-285750">
              <a:buFont typeface="Arial"/>
              <a:buChar char="•"/>
            </a:pPr>
            <a:r>
              <a:rPr lang="de-DE" sz="1200" dirty="0"/>
              <a:t>Berichte und Blogs der Teilnehmer-/innen der Tour über ihre Erfahrungen mit den </a:t>
            </a:r>
            <a:r>
              <a:rPr lang="de-DE" sz="1200" dirty="0" smtClean="0"/>
              <a:t>EVs inkl</a:t>
            </a:r>
            <a:r>
              <a:rPr lang="de-DE" sz="1200" dirty="0"/>
              <a:t>. Kommunikation der Hersteller</a:t>
            </a:r>
          </a:p>
          <a:p>
            <a:pPr marL="285750" indent="-285750">
              <a:buFont typeface="Arial"/>
              <a:buChar char="•"/>
            </a:pPr>
            <a:r>
              <a:rPr lang="de-DE" sz="1200" dirty="0"/>
              <a:t>Bereitstellung von professionellem Foto- und Videomaterial für Hersteller und </a:t>
            </a:r>
            <a:r>
              <a:rPr lang="de-DE" sz="1200" dirty="0" smtClean="0"/>
              <a:t>Händler im Anschluss </a:t>
            </a:r>
            <a:r>
              <a:rPr lang="de-DE" sz="1200" dirty="0"/>
              <a:t>zur </a:t>
            </a:r>
            <a:r>
              <a:rPr lang="de-DE" sz="1200" dirty="0" smtClean="0"/>
              <a:t>Verkaufsförderung</a:t>
            </a:r>
            <a:endParaRPr lang="de-DE" sz="1200" dirty="0"/>
          </a:p>
        </p:txBody>
      </p:sp>
      <p:sp>
        <p:nvSpPr>
          <p:cNvPr id="10" name="Textfeld 9"/>
          <p:cNvSpPr txBox="1"/>
          <p:nvPr/>
        </p:nvSpPr>
        <p:spPr>
          <a:xfrm>
            <a:off x="228600" y="6096001"/>
            <a:ext cx="3886200" cy="523220"/>
          </a:xfrm>
          <a:prstGeom prst="rect">
            <a:avLst/>
          </a:prstGeom>
          <a:noFill/>
        </p:spPr>
        <p:txBody>
          <a:bodyPr wrap="square" rtlCol="0">
            <a:spAutoFit/>
          </a:bodyPr>
          <a:lstStyle/>
          <a:p>
            <a:pPr algn="ctr"/>
            <a:r>
              <a:rPr lang="de-DE" sz="1400" dirty="0" smtClean="0"/>
              <a:t>E-Cross Germany 2013 – Jetzt anmelden!</a:t>
            </a:r>
          </a:p>
          <a:p>
            <a:pPr algn="ctr"/>
            <a:r>
              <a:rPr lang="de-DE" sz="1400" dirty="0" smtClean="0"/>
              <a:t>Erfahre die Mobilität der Zukunft schon heute.</a:t>
            </a:r>
            <a:endParaRPr lang="de-DE" sz="1400" dirty="0"/>
          </a:p>
        </p:txBody>
      </p:sp>
    </p:spTree>
    <p:extLst>
      <p:ext uri="{BB962C8B-B14F-4D97-AF65-F5344CB8AC3E}">
        <p14:creationId xmlns:p14="http://schemas.microsoft.com/office/powerpoint/2010/main" val="22909450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81000" y="1143000"/>
            <a:ext cx="8229600" cy="1295400"/>
          </a:xfrm>
        </p:spPr>
        <p:txBody>
          <a:bodyPr>
            <a:normAutofit/>
          </a:bodyPr>
          <a:lstStyle/>
          <a:p>
            <a:pPr algn="ctr"/>
            <a:r>
              <a:rPr lang="de-DE" sz="3200" dirty="0" smtClean="0"/>
              <a:t>*Details der Anmeldegebühren E-Cross</a:t>
            </a:r>
            <a:endParaRPr lang="de-DE" sz="3200" dirty="0"/>
          </a:p>
        </p:txBody>
      </p:sp>
      <p:pic>
        <p:nvPicPr>
          <p:cNvPr id="9" name="Bild 8" descr="ecross_germany_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685800"/>
            <a:ext cx="2286000" cy="528809"/>
          </a:xfrm>
          <a:prstGeom prst="rect">
            <a:avLst/>
          </a:prstGeom>
        </p:spPr>
      </p:pic>
      <p:sp>
        <p:nvSpPr>
          <p:cNvPr id="4" name="Textfeld 3"/>
          <p:cNvSpPr txBox="1"/>
          <p:nvPr/>
        </p:nvSpPr>
        <p:spPr>
          <a:xfrm>
            <a:off x="152400" y="1828800"/>
            <a:ext cx="8839200" cy="677108"/>
          </a:xfrm>
          <a:prstGeom prst="rect">
            <a:avLst/>
          </a:prstGeom>
          <a:noFill/>
        </p:spPr>
        <p:txBody>
          <a:bodyPr wrap="square" rtlCol="0">
            <a:spAutoFit/>
          </a:bodyPr>
          <a:lstStyle/>
          <a:p>
            <a:pPr algn="ctr"/>
            <a:r>
              <a:rPr lang="de-DE" sz="1400" b="1" dirty="0" smtClean="0"/>
              <a:t>Schüler</a:t>
            </a:r>
            <a:r>
              <a:rPr lang="de-DE" sz="1400" b="1" dirty="0"/>
              <a:t>-/innen, Azubis, </a:t>
            </a:r>
            <a:r>
              <a:rPr lang="de-DE" sz="1400" b="1" dirty="0" smtClean="0"/>
              <a:t>Referendare/-innen </a:t>
            </a:r>
            <a:r>
              <a:rPr lang="de-DE" sz="1400" b="1" dirty="0"/>
              <a:t>und Studierende: </a:t>
            </a:r>
            <a:r>
              <a:rPr lang="de-DE" sz="1400" b="1" dirty="0" smtClean="0"/>
              <a:t>55 €</a:t>
            </a:r>
          </a:p>
          <a:p>
            <a:endParaRPr lang="de-DE" sz="1200" dirty="0"/>
          </a:p>
          <a:p>
            <a:pPr lvl="0"/>
            <a:r>
              <a:rPr lang="de-DE" sz="1200" dirty="0" smtClean="0"/>
              <a:t>T</a:t>
            </a:r>
            <a:r>
              <a:rPr lang="de-DE" sz="1200" dirty="0"/>
              <a:t>-Shirt  inkl. Druck 18</a:t>
            </a:r>
            <a:r>
              <a:rPr lang="de-DE" sz="1200" dirty="0" smtClean="0"/>
              <a:t>€          2</a:t>
            </a:r>
            <a:r>
              <a:rPr lang="de-DE" sz="1200" dirty="0"/>
              <a:t>€ </a:t>
            </a:r>
            <a:r>
              <a:rPr lang="de-DE" sz="1200" dirty="0" smtClean="0"/>
              <a:t>Bäume          5</a:t>
            </a:r>
            <a:r>
              <a:rPr lang="de-DE" sz="1200" dirty="0"/>
              <a:t>€ </a:t>
            </a:r>
            <a:r>
              <a:rPr lang="de-DE" sz="1200" dirty="0" smtClean="0"/>
              <a:t>Energie          25€ Getränke und Verpflegung          5€ </a:t>
            </a:r>
            <a:r>
              <a:rPr lang="de-DE" sz="1200" dirty="0" err="1" smtClean="0"/>
              <a:t>Roadbook</a:t>
            </a:r>
            <a:r>
              <a:rPr lang="de-DE" sz="1200" dirty="0" smtClean="0"/>
              <a:t> </a:t>
            </a:r>
            <a:r>
              <a:rPr lang="de-DE" sz="1200" dirty="0"/>
              <a:t>und </a:t>
            </a:r>
            <a:r>
              <a:rPr lang="de-DE" sz="1200" dirty="0" smtClean="0"/>
              <a:t>Urkunde</a:t>
            </a:r>
            <a:endParaRPr lang="de-DE" sz="1200" dirty="0"/>
          </a:p>
        </p:txBody>
      </p:sp>
      <p:pic>
        <p:nvPicPr>
          <p:cNvPr id="2" name="Bild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971800"/>
            <a:ext cx="1752600" cy="207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Bild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2667000"/>
            <a:ext cx="838200" cy="960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Bild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0401" y="2590800"/>
            <a:ext cx="914400" cy="1138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Bild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19600" y="2667000"/>
            <a:ext cx="864073" cy="493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Bild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10200" y="2743200"/>
            <a:ext cx="1056861" cy="36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Bild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19600" y="3276600"/>
            <a:ext cx="1153025" cy="38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Bild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38800" y="3276600"/>
            <a:ext cx="773476" cy="38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Bild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58000" y="2743200"/>
            <a:ext cx="1752600" cy="709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Textfeld 18"/>
          <p:cNvSpPr txBox="1"/>
          <p:nvPr/>
        </p:nvSpPr>
        <p:spPr>
          <a:xfrm>
            <a:off x="152400" y="4038600"/>
            <a:ext cx="8839200" cy="677108"/>
          </a:xfrm>
          <a:prstGeom prst="rect">
            <a:avLst/>
          </a:prstGeom>
          <a:noFill/>
        </p:spPr>
        <p:txBody>
          <a:bodyPr wrap="square" rtlCol="0">
            <a:spAutoFit/>
          </a:bodyPr>
          <a:lstStyle/>
          <a:p>
            <a:pPr algn="ctr"/>
            <a:r>
              <a:rPr lang="de-DE" sz="1400" b="1" dirty="0" smtClean="0"/>
              <a:t>Erwachsene: 95€</a:t>
            </a:r>
          </a:p>
          <a:p>
            <a:endParaRPr lang="de-DE" sz="1200" dirty="0"/>
          </a:p>
          <a:p>
            <a:pPr lvl="0"/>
            <a:r>
              <a:rPr lang="de-DE" sz="1200" dirty="0" smtClean="0"/>
              <a:t>T</a:t>
            </a:r>
            <a:r>
              <a:rPr lang="de-DE" sz="1200" dirty="0"/>
              <a:t>-Shirt  inkl. Druck 18</a:t>
            </a:r>
            <a:r>
              <a:rPr lang="de-DE" sz="1200" dirty="0" smtClean="0"/>
              <a:t>€          2</a:t>
            </a:r>
            <a:r>
              <a:rPr lang="de-DE" sz="1200" dirty="0"/>
              <a:t>€ </a:t>
            </a:r>
            <a:r>
              <a:rPr lang="de-DE" sz="1200" dirty="0" smtClean="0"/>
              <a:t>Bäume          10€ Energie          50€ Getränke und Verpflegung          5€ </a:t>
            </a:r>
            <a:r>
              <a:rPr lang="de-DE" sz="1200" dirty="0" err="1" smtClean="0"/>
              <a:t>Roadbook</a:t>
            </a:r>
            <a:r>
              <a:rPr lang="de-DE" sz="1200" dirty="0" smtClean="0"/>
              <a:t> </a:t>
            </a:r>
            <a:r>
              <a:rPr lang="de-DE" sz="1200" dirty="0"/>
              <a:t>und </a:t>
            </a:r>
            <a:r>
              <a:rPr lang="de-DE" sz="1200" dirty="0" smtClean="0"/>
              <a:t>Urkunde</a:t>
            </a:r>
            <a:endParaRPr lang="de-DE" sz="1200" dirty="0"/>
          </a:p>
        </p:txBody>
      </p:sp>
      <p:pic>
        <p:nvPicPr>
          <p:cNvPr id="20" name="Bild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5181600"/>
            <a:ext cx="1752600" cy="207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Bild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4876800"/>
            <a:ext cx="838200" cy="960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Bild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0401" y="4800600"/>
            <a:ext cx="914400" cy="1138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Bild 2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19600" y="4876800"/>
            <a:ext cx="864073" cy="493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Bild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10200" y="4953000"/>
            <a:ext cx="1056861" cy="36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Bild 2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19600" y="5486400"/>
            <a:ext cx="1153025" cy="38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Bild 2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38800" y="5486400"/>
            <a:ext cx="773476" cy="38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Bild 2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58000" y="4953000"/>
            <a:ext cx="1752600" cy="709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Bild 27"/>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52400" y="5943600"/>
            <a:ext cx="685646" cy="689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feld 28"/>
          <p:cNvSpPr txBox="1"/>
          <p:nvPr/>
        </p:nvSpPr>
        <p:spPr>
          <a:xfrm>
            <a:off x="914400" y="6172201"/>
            <a:ext cx="8229600" cy="276999"/>
          </a:xfrm>
          <a:prstGeom prst="rect">
            <a:avLst/>
          </a:prstGeom>
          <a:noFill/>
        </p:spPr>
        <p:txBody>
          <a:bodyPr wrap="square" rtlCol="0">
            <a:spAutoFit/>
          </a:bodyPr>
          <a:lstStyle/>
          <a:p>
            <a:pPr lvl="0"/>
            <a:r>
              <a:rPr lang="de-DE" sz="1200" dirty="0" smtClean="0"/>
              <a:t>Ladeinfrastruktur 10€ (Zusätzliche Beiträge für die Errichtung von E-Ladesäulen sind erwünscht. Infos auf Homepage)</a:t>
            </a:r>
            <a:endParaRPr lang="de-DE" sz="1200" dirty="0"/>
          </a:p>
        </p:txBody>
      </p:sp>
      <p:sp>
        <p:nvSpPr>
          <p:cNvPr id="34" name="Textfeld 33"/>
          <p:cNvSpPr txBox="1"/>
          <p:nvPr/>
        </p:nvSpPr>
        <p:spPr>
          <a:xfrm>
            <a:off x="152400" y="762001"/>
            <a:ext cx="4343400" cy="461665"/>
          </a:xfrm>
          <a:prstGeom prst="rect">
            <a:avLst/>
          </a:prstGeom>
          <a:noFill/>
        </p:spPr>
        <p:txBody>
          <a:bodyPr wrap="square" rtlCol="0">
            <a:spAutoFit/>
          </a:bodyPr>
          <a:lstStyle/>
          <a:p>
            <a:pPr lvl="0"/>
            <a:r>
              <a:rPr lang="de-DE" sz="800" dirty="0" smtClean="0"/>
              <a:t>*Die Anmeldegebühren sind nicht kostendeckend. Sie sind bewusst niedrig gehalten, um möglichst vielen Interessierten die Teilnahme zu ermöglichen. Die Teilnahmekosten werden mitfinanziert durch Spenden und Sponsorengelder.</a:t>
            </a:r>
            <a:endParaRPr lang="de-DE" sz="800" dirty="0"/>
          </a:p>
        </p:txBody>
      </p:sp>
    </p:spTree>
    <p:extLst>
      <p:ext uri="{BB962C8B-B14F-4D97-AF65-F5344CB8AC3E}">
        <p14:creationId xmlns:p14="http://schemas.microsoft.com/office/powerpoint/2010/main" val="4022929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81000" y="1066800"/>
            <a:ext cx="8229600" cy="4953000"/>
          </a:xfrm>
          <a:prstGeom prst="rect">
            <a:avLst/>
          </a:prstGeom>
        </p:spPr>
        <p:txBody>
          <a:bodyPr>
            <a:normAutofit/>
          </a:bodyPr>
          <a:lstStyle/>
          <a:p>
            <a:pPr algn="ctr"/>
            <a:r>
              <a:rPr lang="de-DE" sz="3600" dirty="0" smtClean="0"/>
              <a:t>Vielen Dank für Ihre Aufmerksamkeit!</a:t>
            </a:r>
            <a:br>
              <a:rPr lang="de-DE" sz="3600" dirty="0" smtClean="0"/>
            </a:br>
            <a:r>
              <a:rPr lang="de-DE" sz="3600" dirty="0" smtClean="0"/>
              <a:t/>
            </a:r>
            <a:br>
              <a:rPr lang="de-DE" sz="3600" dirty="0" smtClean="0"/>
            </a:br>
            <a:r>
              <a:rPr lang="de-DE" sz="3600" dirty="0" smtClean="0"/>
              <a:t>E-Cross Germany 2013</a:t>
            </a:r>
            <a:br>
              <a:rPr lang="de-DE" sz="3600" dirty="0" smtClean="0"/>
            </a:br>
            <a:r>
              <a:rPr lang="de-DE" sz="3600" dirty="0" smtClean="0"/>
              <a:t>12.-15.09.2013</a:t>
            </a:r>
            <a:br>
              <a:rPr lang="de-DE" sz="3600" dirty="0" smtClean="0"/>
            </a:br>
            <a:r>
              <a:rPr lang="de-DE" sz="3600" dirty="0"/>
              <a:t/>
            </a:r>
            <a:br>
              <a:rPr lang="de-DE" sz="3600" dirty="0"/>
            </a:br>
            <a:r>
              <a:rPr lang="de-DE" sz="3600" dirty="0" err="1" smtClean="0"/>
              <a:t>Klimawoche</a:t>
            </a:r>
            <a:r>
              <a:rPr lang="de-DE" sz="3600" dirty="0" smtClean="0"/>
              <a:t> NRW</a:t>
            </a:r>
            <a:br>
              <a:rPr lang="de-DE" sz="3600" dirty="0" smtClean="0"/>
            </a:br>
            <a:r>
              <a:rPr lang="de-DE" sz="3600" dirty="0" smtClean="0"/>
              <a:t>16.</a:t>
            </a:r>
            <a:r>
              <a:rPr lang="de-DE" sz="3600" dirty="0" smtClean="0"/>
              <a:t>-</a:t>
            </a:r>
            <a:r>
              <a:rPr lang="de-DE" sz="3600" dirty="0" smtClean="0"/>
              <a:t>22.09.2013</a:t>
            </a:r>
            <a:endParaRPr lang="de-DE" sz="3600" dirty="0"/>
          </a:p>
        </p:txBody>
      </p:sp>
      <p:pic>
        <p:nvPicPr>
          <p:cNvPr id="3" name="Bild 2" descr="ecross_germany_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334000"/>
            <a:ext cx="4648200" cy="1075246"/>
          </a:xfrm>
          <a:prstGeom prst="rect">
            <a:avLst/>
          </a:prstGeom>
        </p:spPr>
      </p:pic>
      <p:pic>
        <p:nvPicPr>
          <p:cNvPr id="7" name="Bild 6" descr="Logo_KWNRW_2013.a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4953000"/>
            <a:ext cx="4405746" cy="1563328"/>
          </a:xfrm>
          <a:prstGeom prst="rect">
            <a:avLst/>
          </a:prstGeom>
        </p:spPr>
      </p:pic>
    </p:spTree>
    <p:extLst>
      <p:ext uri="{BB962C8B-B14F-4D97-AF65-F5344CB8AC3E}">
        <p14:creationId xmlns:p14="http://schemas.microsoft.com/office/powerpoint/2010/main" val="42664576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normAutofit/>
          </a:bodyPr>
          <a:lstStyle/>
          <a:p>
            <a:r>
              <a:rPr lang="de-DE" dirty="0" smtClean="0"/>
              <a:t>Idee und Vision</a:t>
            </a:r>
            <a:endParaRPr lang="de-DE" sz="2000" dirty="0"/>
          </a:p>
        </p:txBody>
      </p:sp>
      <p:sp>
        <p:nvSpPr>
          <p:cNvPr id="5" name="Content Placeholder 4"/>
          <p:cNvSpPr>
            <a:spLocks noGrp="1"/>
          </p:cNvSpPr>
          <p:nvPr>
            <p:ph idx="1"/>
          </p:nvPr>
        </p:nvSpPr>
        <p:spPr>
          <a:xfrm>
            <a:off x="457200" y="1828800"/>
            <a:ext cx="7010400" cy="4876800"/>
          </a:xfrm>
        </p:spPr>
        <p:txBody>
          <a:bodyPr>
            <a:normAutofit fontScale="85000" lnSpcReduction="10000"/>
          </a:bodyPr>
          <a:lstStyle/>
          <a:p>
            <a:pPr marL="0" indent="0">
              <a:buNone/>
            </a:pPr>
            <a:r>
              <a:rPr lang="de-DE" b="1" dirty="0"/>
              <a:t>Idee</a:t>
            </a:r>
          </a:p>
          <a:p>
            <a:r>
              <a:rPr lang="de-DE" dirty="0" smtClean="0"/>
              <a:t>E-Cross Germany fördert nachhaltige </a:t>
            </a:r>
            <a:r>
              <a:rPr lang="de-DE" dirty="0"/>
              <a:t>und </a:t>
            </a:r>
            <a:r>
              <a:rPr lang="de-DE" dirty="0" smtClean="0"/>
              <a:t>emissionsfreie </a:t>
            </a:r>
            <a:r>
              <a:rPr lang="de-DE" dirty="0"/>
              <a:t>Mobilität:</a:t>
            </a:r>
          </a:p>
          <a:p>
            <a:pPr lvl="1"/>
            <a:r>
              <a:rPr lang="de-DE" dirty="0"/>
              <a:t>Beitrag zum Klimaschutz und </a:t>
            </a:r>
            <a:r>
              <a:rPr lang="de-DE" dirty="0" smtClean="0"/>
              <a:t>Verbesserung der Luftqualität</a:t>
            </a:r>
            <a:r>
              <a:rPr lang="de-DE" dirty="0"/>
              <a:t>, besonders in dicht besiedelten </a:t>
            </a:r>
            <a:r>
              <a:rPr lang="de-DE" dirty="0" smtClean="0"/>
              <a:t>Städten</a:t>
            </a:r>
          </a:p>
          <a:p>
            <a:pPr lvl="1"/>
            <a:r>
              <a:rPr lang="de-DE" dirty="0" smtClean="0"/>
              <a:t>Schonung </a:t>
            </a:r>
            <a:r>
              <a:rPr lang="de-DE" dirty="0"/>
              <a:t>wertvoller Ressourcen für nachfolgende Generationen</a:t>
            </a:r>
          </a:p>
          <a:p>
            <a:pPr lvl="1"/>
            <a:r>
              <a:rPr lang="de-DE" dirty="0" smtClean="0"/>
              <a:t>Unterstützung der </a:t>
            </a:r>
            <a:r>
              <a:rPr lang="de-DE" dirty="0"/>
              <a:t>Vernetzung aller Verkehrsmittel mit einem </a:t>
            </a:r>
            <a:r>
              <a:rPr lang="de-DE" dirty="0" smtClean="0"/>
              <a:t>         ganzheitlichen </a:t>
            </a:r>
            <a:r>
              <a:rPr lang="de-DE" dirty="0"/>
              <a:t>Ansatz</a:t>
            </a:r>
          </a:p>
          <a:p>
            <a:r>
              <a:rPr lang="de-DE" dirty="0"/>
              <a:t>Praxis:  Entwicklung, Erprobung und Kommunikation </a:t>
            </a:r>
            <a:r>
              <a:rPr lang="de-DE" dirty="0" smtClean="0"/>
              <a:t>  intelligenter</a:t>
            </a:r>
            <a:r>
              <a:rPr lang="de-DE" dirty="0"/>
              <a:t>, nachhaltiger und emissionsfreier Mobilität </a:t>
            </a:r>
            <a:r>
              <a:rPr lang="de-DE" dirty="0" smtClean="0"/>
              <a:t>      jeglicher </a:t>
            </a:r>
            <a:r>
              <a:rPr lang="de-DE" dirty="0"/>
              <a:t>Art, gespeist von erneuerbaren Energien </a:t>
            </a:r>
          </a:p>
          <a:p>
            <a:pPr marL="0" indent="0">
              <a:buNone/>
            </a:pPr>
            <a:r>
              <a:rPr lang="de-DE" b="1" dirty="0"/>
              <a:t>Vision</a:t>
            </a:r>
          </a:p>
          <a:p>
            <a:r>
              <a:rPr lang="de-DE" dirty="0"/>
              <a:t>Emissionsfreie Mobilität, die das Ende des Ölzeitalters einläutet.</a:t>
            </a:r>
          </a:p>
        </p:txBody>
      </p:sp>
      <p:pic>
        <p:nvPicPr>
          <p:cNvPr id="7" name="Bild 6" descr="ecross_germany_logo.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43356" y="914400"/>
            <a:ext cx="4611688" cy="1066800"/>
          </a:xfrm>
          <a:prstGeom prst="rect">
            <a:avLst/>
          </a:prstGeom>
        </p:spPr>
      </p:pic>
      <p:pic>
        <p:nvPicPr>
          <p:cNvPr id="11" name="Bild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7000" y="3733800"/>
            <a:ext cx="2349208" cy="1561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normAutofit/>
          </a:bodyPr>
          <a:lstStyle/>
          <a:p>
            <a:r>
              <a:rPr lang="de-DE" dirty="0" smtClean="0"/>
              <a:t>Zentrale Daten</a:t>
            </a:r>
            <a:endParaRPr lang="de-DE" sz="2000" dirty="0"/>
          </a:p>
        </p:txBody>
      </p:sp>
      <p:sp>
        <p:nvSpPr>
          <p:cNvPr id="5" name="Content Placeholder 4"/>
          <p:cNvSpPr>
            <a:spLocks noGrp="1"/>
          </p:cNvSpPr>
          <p:nvPr>
            <p:ph idx="1"/>
          </p:nvPr>
        </p:nvSpPr>
        <p:spPr>
          <a:xfrm>
            <a:off x="457200" y="1676400"/>
            <a:ext cx="6324600" cy="5029200"/>
          </a:xfrm>
        </p:spPr>
        <p:txBody>
          <a:bodyPr>
            <a:normAutofit fontScale="62500" lnSpcReduction="20000"/>
          </a:bodyPr>
          <a:lstStyle/>
          <a:p>
            <a:r>
              <a:rPr lang="de-DE" sz="2200" b="1" dirty="0" smtClean="0"/>
              <a:t>Datum</a:t>
            </a:r>
            <a:r>
              <a:rPr lang="de-DE" sz="2200" dirty="0" smtClean="0"/>
              <a:t>: 12.-15. September 2013</a:t>
            </a:r>
          </a:p>
          <a:p>
            <a:r>
              <a:rPr lang="de-DE" sz="2200" b="1" dirty="0" smtClean="0"/>
              <a:t>Start</a:t>
            </a:r>
            <a:r>
              <a:rPr lang="de-DE" sz="2200" dirty="0" smtClean="0"/>
              <a:t> mit Performance-Gruppe: IAA Frankfurt (Auftaktpressekonferenz am 12. September auf IAA)</a:t>
            </a:r>
          </a:p>
          <a:p>
            <a:r>
              <a:rPr lang="de-DE" sz="2200" b="1" dirty="0" smtClean="0"/>
              <a:t>Deutschland</a:t>
            </a:r>
            <a:r>
              <a:rPr lang="de-DE" sz="2200" dirty="0" smtClean="0"/>
              <a:t>:</a:t>
            </a:r>
          </a:p>
          <a:p>
            <a:pPr lvl="1"/>
            <a:r>
              <a:rPr lang="de-DE" sz="1900" dirty="0" smtClean="0"/>
              <a:t>E-Rallye: Hessen &amp; NRW (</a:t>
            </a:r>
            <a:r>
              <a:rPr lang="de-DE" sz="1900" dirty="0" err="1" smtClean="0"/>
              <a:t>Tourteilnehmer</a:t>
            </a:r>
            <a:r>
              <a:rPr lang="de-DE" sz="1900" dirty="0" smtClean="0"/>
              <a:t>)</a:t>
            </a:r>
          </a:p>
          <a:p>
            <a:pPr lvl="1"/>
            <a:r>
              <a:rPr lang="de-DE" sz="1900" dirty="0" smtClean="0"/>
              <a:t>E-Cross </a:t>
            </a:r>
            <a:r>
              <a:rPr lang="de-DE" sz="1900" dirty="0" err="1" smtClean="0"/>
              <a:t>Xtreme</a:t>
            </a:r>
            <a:r>
              <a:rPr lang="de-DE" sz="1900" dirty="0" smtClean="0"/>
              <a:t>: Deutschland (4-tägige Non-</a:t>
            </a:r>
            <a:r>
              <a:rPr lang="de-DE" sz="1900" dirty="0" err="1" smtClean="0"/>
              <a:t>Stop</a:t>
            </a:r>
            <a:r>
              <a:rPr lang="de-DE" sz="1900" dirty="0" smtClean="0"/>
              <a:t> E-Deutschlandtour in einem Elektroauto mit einem Studententeam parallel zu E-Cross vom 12.-15.09.13)</a:t>
            </a:r>
          </a:p>
          <a:p>
            <a:pPr lvl="1"/>
            <a:r>
              <a:rPr lang="de-DE" sz="1900" dirty="0" smtClean="0"/>
              <a:t>E-Sternfahrten: Einladung an Privatfahrer zu </a:t>
            </a:r>
            <a:r>
              <a:rPr lang="de-DE" sz="1900" dirty="0" err="1" smtClean="0"/>
              <a:t>Electric</a:t>
            </a:r>
            <a:r>
              <a:rPr lang="de-DE" sz="1900" dirty="0" smtClean="0"/>
              <a:t> </a:t>
            </a:r>
            <a:r>
              <a:rPr lang="de-DE" sz="1900" dirty="0" err="1" smtClean="0"/>
              <a:t>Parades</a:t>
            </a:r>
            <a:r>
              <a:rPr lang="de-DE" sz="1900" dirty="0" smtClean="0"/>
              <a:t> in </a:t>
            </a:r>
            <a:r>
              <a:rPr lang="de-DE" sz="1900" dirty="0" err="1" smtClean="0"/>
              <a:t>Tourstädten</a:t>
            </a:r>
            <a:endParaRPr lang="de-DE" sz="1900" dirty="0" smtClean="0"/>
          </a:p>
          <a:p>
            <a:r>
              <a:rPr lang="de-DE" sz="2200" b="1" dirty="0" smtClean="0"/>
              <a:t>Rallye und E-Bike Tour</a:t>
            </a:r>
            <a:r>
              <a:rPr lang="de-DE" sz="2200" dirty="0" smtClean="0"/>
              <a:t>: </a:t>
            </a:r>
            <a:r>
              <a:rPr lang="de-DE" sz="2200" dirty="0"/>
              <a:t>Aachen - Bielefeld (ca. 300 km</a:t>
            </a:r>
            <a:r>
              <a:rPr lang="de-DE" sz="2200" dirty="0" smtClean="0"/>
              <a:t>)</a:t>
            </a:r>
          </a:p>
          <a:p>
            <a:r>
              <a:rPr lang="de-DE" sz="2200" b="1" dirty="0" smtClean="0"/>
              <a:t>Kontext</a:t>
            </a:r>
            <a:r>
              <a:rPr lang="de-DE" sz="2200" dirty="0"/>
              <a:t>: Auftakt zur </a:t>
            </a:r>
            <a:r>
              <a:rPr lang="de-DE" sz="2200" dirty="0" err="1"/>
              <a:t>Klimawoche</a:t>
            </a:r>
            <a:r>
              <a:rPr lang="de-DE" sz="2200" dirty="0"/>
              <a:t> </a:t>
            </a:r>
            <a:r>
              <a:rPr lang="de-DE" sz="2200" dirty="0" smtClean="0"/>
              <a:t>NRW (16.</a:t>
            </a:r>
            <a:r>
              <a:rPr lang="de-DE" sz="2200" dirty="0"/>
              <a:t>-</a:t>
            </a:r>
            <a:r>
              <a:rPr lang="de-DE" sz="2200" dirty="0" smtClean="0"/>
              <a:t>22.09.13</a:t>
            </a:r>
            <a:r>
              <a:rPr lang="de-DE" sz="2200" dirty="0"/>
              <a:t>)</a:t>
            </a:r>
          </a:p>
          <a:p>
            <a:r>
              <a:rPr lang="de-DE" sz="2200" b="1" dirty="0" smtClean="0"/>
              <a:t>Form</a:t>
            </a:r>
            <a:r>
              <a:rPr lang="de-DE" sz="2200" dirty="0" smtClean="0"/>
              <a:t>:</a:t>
            </a:r>
          </a:p>
          <a:p>
            <a:pPr lvl="1"/>
            <a:r>
              <a:rPr lang="de-DE" sz="1900" dirty="0" smtClean="0"/>
              <a:t>Rallye </a:t>
            </a:r>
            <a:r>
              <a:rPr lang="de-DE" sz="1900" dirty="0"/>
              <a:t>für E-</a:t>
            </a:r>
            <a:r>
              <a:rPr lang="de-DE" sz="1900" dirty="0" smtClean="0"/>
              <a:t>Autos, </a:t>
            </a:r>
            <a:r>
              <a:rPr lang="de-DE" sz="1900" dirty="0"/>
              <a:t>E-Motorräder </a:t>
            </a:r>
            <a:r>
              <a:rPr lang="de-DE" sz="1900" dirty="0" smtClean="0"/>
              <a:t>und E-</a:t>
            </a:r>
            <a:r>
              <a:rPr lang="de-DE" sz="1900" dirty="0" err="1" smtClean="0"/>
              <a:t>Scooter</a:t>
            </a:r>
            <a:r>
              <a:rPr lang="de-DE" sz="1900" dirty="0" smtClean="0"/>
              <a:t> (50 Teilnehmer/-innen)</a:t>
            </a:r>
            <a:endParaRPr lang="de-DE" sz="1900" dirty="0"/>
          </a:p>
          <a:p>
            <a:pPr lvl="1"/>
            <a:r>
              <a:rPr lang="de-DE" sz="1900" dirty="0" smtClean="0"/>
              <a:t>Sportlich-touristische Tour </a:t>
            </a:r>
            <a:r>
              <a:rPr lang="de-DE" sz="1900" dirty="0"/>
              <a:t>für E-Bikes &amp; </a:t>
            </a:r>
            <a:r>
              <a:rPr lang="de-DE" sz="1900" dirty="0" err="1" smtClean="0"/>
              <a:t>Pedelecs</a:t>
            </a:r>
            <a:r>
              <a:rPr lang="de-DE" sz="1900" dirty="0" smtClean="0"/>
              <a:t> (100 Teilnehmer/-innen)</a:t>
            </a:r>
            <a:endParaRPr lang="de-DE" sz="1900" dirty="0"/>
          </a:p>
          <a:p>
            <a:r>
              <a:rPr lang="de-DE" sz="2200" b="1" dirty="0" smtClean="0"/>
              <a:t>Zielgruppen</a:t>
            </a:r>
            <a:r>
              <a:rPr lang="de-DE" sz="2200" dirty="0"/>
              <a:t>:</a:t>
            </a:r>
          </a:p>
          <a:p>
            <a:pPr lvl="1"/>
            <a:r>
              <a:rPr lang="de-DE" sz="1900" b="1" i="1" dirty="0"/>
              <a:t>Rallye</a:t>
            </a:r>
            <a:r>
              <a:rPr lang="de-DE" sz="1900" dirty="0"/>
              <a:t> E-</a:t>
            </a:r>
            <a:r>
              <a:rPr lang="de-DE" sz="1900" dirty="0" smtClean="0"/>
              <a:t>Autos, E-Motorräder und E-</a:t>
            </a:r>
            <a:r>
              <a:rPr lang="de-DE" sz="1900" dirty="0" err="1" smtClean="0"/>
              <a:t>Scooter</a:t>
            </a:r>
            <a:r>
              <a:rPr lang="de-DE" sz="1900" dirty="0" smtClean="0"/>
              <a:t>: </a:t>
            </a:r>
            <a:r>
              <a:rPr lang="de-DE" sz="1900" dirty="0"/>
              <a:t>Konzerne, </a:t>
            </a:r>
            <a:r>
              <a:rPr lang="de-DE" sz="1900" dirty="0" smtClean="0"/>
              <a:t>Autohäuser</a:t>
            </a:r>
            <a:r>
              <a:rPr lang="de-DE" sz="1900" dirty="0"/>
              <a:t>, Händler für E-Motorräder und E-Roller, interessierte Privatfahrer</a:t>
            </a:r>
          </a:p>
          <a:p>
            <a:pPr lvl="1"/>
            <a:r>
              <a:rPr lang="de-DE" sz="1900" b="1" i="1" dirty="0"/>
              <a:t>Tour</a:t>
            </a:r>
            <a:r>
              <a:rPr lang="de-DE" sz="1900" dirty="0"/>
              <a:t> </a:t>
            </a:r>
            <a:r>
              <a:rPr lang="de-DE" sz="1900" dirty="0" smtClean="0"/>
              <a:t>E</a:t>
            </a:r>
            <a:r>
              <a:rPr lang="de-DE" sz="1900" dirty="0"/>
              <a:t>-Bikes &amp; </a:t>
            </a:r>
            <a:r>
              <a:rPr lang="de-DE" sz="1900" dirty="0" err="1"/>
              <a:t>Pedelecs</a:t>
            </a:r>
            <a:r>
              <a:rPr lang="de-DE" sz="1900" dirty="0"/>
              <a:t>: </a:t>
            </a:r>
            <a:r>
              <a:rPr lang="de-DE" sz="1900" dirty="0" smtClean="0"/>
              <a:t>Autokonzerne </a:t>
            </a:r>
            <a:r>
              <a:rPr lang="de-DE" sz="1900" dirty="0"/>
              <a:t>mit E-Bike Strategie, </a:t>
            </a:r>
            <a:r>
              <a:rPr lang="de-DE" sz="1900" dirty="0" smtClean="0"/>
              <a:t>Hersteller und Einzelhändler für E</a:t>
            </a:r>
            <a:r>
              <a:rPr lang="de-DE" sz="1900" dirty="0"/>
              <a:t>-Bikes und </a:t>
            </a:r>
            <a:r>
              <a:rPr lang="de-DE" sz="1900" dirty="0" err="1" smtClean="0"/>
              <a:t>Pedelecs</a:t>
            </a:r>
            <a:r>
              <a:rPr lang="de-DE" sz="1900" dirty="0" smtClean="0"/>
              <a:t>, interessierte Privatfahrer-/innen, Studierende, </a:t>
            </a:r>
            <a:r>
              <a:rPr lang="de-DE" sz="1900" dirty="0"/>
              <a:t>Schülerinnen und </a:t>
            </a:r>
            <a:r>
              <a:rPr lang="de-DE" sz="1900" dirty="0" smtClean="0"/>
              <a:t>Schüler</a:t>
            </a:r>
            <a:endParaRPr lang="de-DE" sz="1900" dirty="0"/>
          </a:p>
        </p:txBody>
      </p:sp>
      <p:pic>
        <p:nvPicPr>
          <p:cNvPr id="7" name="Bild 6" descr="ecross_germany_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914400"/>
            <a:ext cx="3325037" cy="769165"/>
          </a:xfrm>
          <a:prstGeom prst="rect">
            <a:avLst/>
          </a:prstGeom>
        </p:spPr>
      </p:pic>
      <p:pic>
        <p:nvPicPr>
          <p:cNvPr id="4" name="Bild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05600" y="3124200"/>
            <a:ext cx="2187222" cy="2159000"/>
          </a:xfrm>
          <a:prstGeom prst="rect">
            <a:avLst/>
          </a:prstGeom>
        </p:spPr>
      </p:pic>
    </p:spTree>
    <p:custDataLst>
      <p:tags r:id="rId1"/>
    </p:custDataLst>
    <p:extLst>
      <p:ext uri="{BB962C8B-B14F-4D97-AF65-F5344CB8AC3E}">
        <p14:creationId xmlns:p14="http://schemas.microsoft.com/office/powerpoint/2010/main" val="233084808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normAutofit/>
          </a:bodyPr>
          <a:lstStyle/>
          <a:p>
            <a:r>
              <a:rPr lang="de-DE" dirty="0" smtClean="0"/>
              <a:t>Alleinstellungsmerkmale</a:t>
            </a:r>
            <a:endParaRPr lang="de-DE" sz="2000" dirty="0"/>
          </a:p>
        </p:txBody>
      </p:sp>
      <p:sp>
        <p:nvSpPr>
          <p:cNvPr id="5" name="Content Placeholder 4"/>
          <p:cNvSpPr>
            <a:spLocks noGrp="1"/>
          </p:cNvSpPr>
          <p:nvPr>
            <p:ph idx="1"/>
          </p:nvPr>
        </p:nvSpPr>
        <p:spPr>
          <a:xfrm>
            <a:off x="457200" y="1828800"/>
            <a:ext cx="6781800" cy="4876800"/>
          </a:xfrm>
        </p:spPr>
        <p:txBody>
          <a:bodyPr>
            <a:normAutofit fontScale="77500" lnSpcReduction="20000"/>
          </a:bodyPr>
          <a:lstStyle/>
          <a:p>
            <a:pPr marL="0" indent="0">
              <a:buNone/>
            </a:pPr>
            <a:r>
              <a:rPr lang="de-DE" b="1" dirty="0" smtClean="0"/>
              <a:t>Durch E-Cross Germany entsteht Energie.</a:t>
            </a:r>
          </a:p>
          <a:p>
            <a:r>
              <a:rPr lang="de-DE" dirty="0" smtClean="0"/>
              <a:t>Die Teilnehmer-/innen der Tour erzeugen mit ihrer Anmeldegebühr die Energie, die sie mit ihren Fahrzeugen verbrauchen, selbst durch Investitionen in erneuerbare Energien (Verursacherprinzip). Die Energie steht nach Ende der Tour der Allgemeinheit zur Verfügung.</a:t>
            </a:r>
          </a:p>
          <a:p>
            <a:pPr marL="0" indent="0">
              <a:buNone/>
            </a:pPr>
            <a:r>
              <a:rPr lang="de-DE" b="1" dirty="0" smtClean="0"/>
              <a:t>E-Cross Germany schafft Ladeinfrastruktur.</a:t>
            </a:r>
          </a:p>
          <a:p>
            <a:r>
              <a:rPr lang="de-DE" dirty="0" smtClean="0"/>
              <a:t>Die Teilnehmer-/innen der E-Rallye investieren durch ihre Anmeldegebühr in Ladeinfrastruktur für E-Fahrzeuge. E-Cross trägt dadurch aktiv zur Machbarkeit von E-Mobilität in Deutschland bei.</a:t>
            </a:r>
          </a:p>
          <a:p>
            <a:pPr marL="0" indent="0">
              <a:buNone/>
            </a:pPr>
            <a:r>
              <a:rPr lang="de-DE" b="1" dirty="0" smtClean="0"/>
              <a:t>Ganzheitlicher Ansatz mit intelligent-vernetzter Mobilität.</a:t>
            </a:r>
          </a:p>
          <a:p>
            <a:r>
              <a:rPr lang="de-DE" dirty="0" smtClean="0"/>
              <a:t>E-Cross Germany ist eine Tour mit ALLEN Verkehrsträgern: Rallye für E-Autos, E-Motorräder, E-</a:t>
            </a:r>
            <a:r>
              <a:rPr lang="de-DE" dirty="0" err="1" smtClean="0"/>
              <a:t>Scooter</a:t>
            </a:r>
            <a:r>
              <a:rPr lang="de-DE" dirty="0" smtClean="0"/>
              <a:t>, Tour für E-Bikes, Integration von Bahn und ÖPNV, Vernetzung durch </a:t>
            </a:r>
            <a:r>
              <a:rPr lang="de-DE" dirty="0" err="1" smtClean="0"/>
              <a:t>Social</a:t>
            </a:r>
            <a:r>
              <a:rPr lang="de-DE" dirty="0" smtClean="0"/>
              <a:t> Media, Apps und moderne Kommunikationsmittel</a:t>
            </a:r>
            <a:endParaRPr lang="de-DE" dirty="0"/>
          </a:p>
        </p:txBody>
      </p:sp>
      <p:pic>
        <p:nvPicPr>
          <p:cNvPr id="7" name="Bild 6" descr="ecross_germany_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914400"/>
            <a:ext cx="3325037" cy="769165"/>
          </a:xfrm>
          <a:prstGeom prst="rect">
            <a:avLst/>
          </a:prstGeom>
        </p:spPr>
      </p:pic>
      <p:pic>
        <p:nvPicPr>
          <p:cNvPr id="3" name="Bild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1905000"/>
            <a:ext cx="1171769"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5600745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5867400" cy="914400"/>
          </a:xfrm>
        </p:spPr>
        <p:txBody>
          <a:bodyPr>
            <a:normAutofit fontScale="90000"/>
          </a:bodyPr>
          <a:lstStyle/>
          <a:p>
            <a:r>
              <a:rPr lang="de-DE" dirty="0" smtClean="0"/>
              <a:t>Streckenplanung und zeitlicher Ablauf </a:t>
            </a:r>
            <a:endParaRPr lang="de-DE" sz="2000" dirty="0"/>
          </a:p>
        </p:txBody>
      </p:sp>
      <p:pic>
        <p:nvPicPr>
          <p:cNvPr id="4" name="Bild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1524000"/>
            <a:ext cx="3972559"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Bild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1524000"/>
            <a:ext cx="4244083" cy="4663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Bild 6" descr="ecross_germany_logo.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000" y="762000"/>
            <a:ext cx="2286000" cy="528809"/>
          </a:xfrm>
          <a:prstGeom prst="rect">
            <a:avLst/>
          </a:prstGeom>
        </p:spPr>
      </p:pic>
      <p:sp>
        <p:nvSpPr>
          <p:cNvPr id="8" name="Title 1"/>
          <p:cNvSpPr txBox="1">
            <a:spLocks/>
          </p:cNvSpPr>
          <p:nvPr/>
        </p:nvSpPr>
        <p:spPr>
          <a:xfrm>
            <a:off x="4876800" y="5257800"/>
            <a:ext cx="4038600" cy="1447800"/>
          </a:xfrm>
          <a:prstGeom prst="rect">
            <a:avLst/>
          </a:prstGeom>
        </p:spPr>
        <p:txBody>
          <a:bodyPr vert="horz" lIns="91440" tIns="45720" rIns="91440" bIns="45720" rtlCol="0" anchor="t">
            <a:normAutofit fontScale="90000"/>
          </a:bodyPr>
          <a:lstStyle>
            <a:lvl1pPr algn="l" defTabSz="914400" rtl="0" eaLnBrk="1" latinLnBrk="0" hangingPunct="1">
              <a:spcBef>
                <a:spcPct val="0"/>
              </a:spcBef>
              <a:buNone/>
              <a:defRPr kumimoji="0" lang="de-DE" sz="2800" kern="1200">
                <a:solidFill>
                  <a:schemeClr val="tx1"/>
                </a:solidFill>
                <a:latin typeface="Georgia" pitchFamily="18" charset="0"/>
                <a:ea typeface="+mj-ea"/>
                <a:cs typeface="+mj-cs"/>
              </a:defRPr>
            </a:lvl1pPr>
          </a:lstStyle>
          <a:p>
            <a:r>
              <a:rPr lang="de-DE" sz="1500" b="1" dirty="0" smtClean="0"/>
              <a:t>Strecke E-Cross Germany 2013</a:t>
            </a:r>
          </a:p>
          <a:p>
            <a:pPr marL="457200" indent="-457200">
              <a:buFontTx/>
              <a:buAutoNum type="arabicPeriod"/>
            </a:pPr>
            <a:r>
              <a:rPr lang="de-DE" sz="1500" dirty="0"/>
              <a:t>Frankfurt – </a:t>
            </a:r>
            <a:r>
              <a:rPr lang="de-DE" sz="1500" dirty="0" smtClean="0"/>
              <a:t>Aachen (12.09.13) </a:t>
            </a:r>
            <a:r>
              <a:rPr lang="de-DE" sz="900" dirty="0" smtClean="0"/>
              <a:t>Performance-Gruppe</a:t>
            </a:r>
            <a:endParaRPr lang="de-DE" sz="900" dirty="0"/>
          </a:p>
          <a:p>
            <a:pPr marL="457200" indent="-457200">
              <a:buFontTx/>
              <a:buAutoNum type="arabicPeriod"/>
            </a:pPr>
            <a:r>
              <a:rPr lang="de-DE" sz="1500" dirty="0" smtClean="0"/>
              <a:t>Aachen – Düsseldorf (13.09.13)</a:t>
            </a:r>
            <a:endParaRPr lang="de-DE" sz="1100" dirty="0" smtClean="0"/>
          </a:p>
          <a:p>
            <a:pPr marL="457200" indent="-457200">
              <a:buAutoNum type="arabicPeriod"/>
            </a:pPr>
            <a:r>
              <a:rPr lang="de-DE" sz="1500" dirty="0" smtClean="0"/>
              <a:t>Düsseldorf – Oberhausen – Wuppertal – Bochum – Dortmund (14.09.13)</a:t>
            </a:r>
          </a:p>
          <a:p>
            <a:pPr marL="457200" indent="-457200">
              <a:buAutoNum type="arabicPeriod"/>
            </a:pPr>
            <a:r>
              <a:rPr lang="de-DE" sz="1500" dirty="0" smtClean="0"/>
              <a:t>Dortmund – Bielefeld (15.09.13)</a:t>
            </a:r>
          </a:p>
        </p:txBody>
      </p:sp>
      <p:sp>
        <p:nvSpPr>
          <p:cNvPr id="9" name="Freihandform 8"/>
          <p:cNvSpPr/>
          <p:nvPr/>
        </p:nvSpPr>
        <p:spPr>
          <a:xfrm>
            <a:off x="6149879" y="2632364"/>
            <a:ext cx="431030" cy="407939"/>
          </a:xfrm>
          <a:custGeom>
            <a:avLst/>
            <a:gdLst>
              <a:gd name="connsiteX0" fmla="*/ 0 w 431030"/>
              <a:gd name="connsiteY0" fmla="*/ 407939 h 407939"/>
              <a:gd name="connsiteX1" fmla="*/ 384848 w 431030"/>
              <a:gd name="connsiteY1" fmla="*/ 369454 h 407939"/>
              <a:gd name="connsiteX2" fmla="*/ 423333 w 431030"/>
              <a:gd name="connsiteY2" fmla="*/ 0 h 407939"/>
              <a:gd name="connsiteX3" fmla="*/ 423333 w 431030"/>
              <a:gd name="connsiteY3" fmla="*/ 0 h 407939"/>
              <a:gd name="connsiteX4" fmla="*/ 431030 w 431030"/>
              <a:gd name="connsiteY4" fmla="*/ 15394 h 40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30" h="407939">
                <a:moveTo>
                  <a:pt x="0" y="407939"/>
                </a:moveTo>
                <a:lnTo>
                  <a:pt x="384848" y="369454"/>
                </a:lnTo>
                <a:cubicBezTo>
                  <a:pt x="455404" y="301464"/>
                  <a:pt x="423333" y="0"/>
                  <a:pt x="423333" y="0"/>
                </a:cubicBezTo>
                <a:lnTo>
                  <a:pt x="423333" y="0"/>
                </a:lnTo>
                <a:lnTo>
                  <a:pt x="431030" y="1539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1" name="Stern mit 32 Zacken 10"/>
          <p:cNvSpPr/>
          <p:nvPr/>
        </p:nvSpPr>
        <p:spPr>
          <a:xfrm>
            <a:off x="6477000" y="3048000"/>
            <a:ext cx="76200" cy="76200"/>
          </a:xfrm>
          <a:prstGeom prst="star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39065360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5867400" cy="914400"/>
          </a:xfrm>
        </p:spPr>
        <p:txBody>
          <a:bodyPr>
            <a:normAutofit/>
          </a:bodyPr>
          <a:lstStyle/>
          <a:p>
            <a:r>
              <a:rPr lang="de-DE" dirty="0" smtClean="0"/>
              <a:t>Donnerstag, 12. September 2013</a:t>
            </a:r>
            <a:endParaRPr lang="de-DE" sz="2000" dirty="0"/>
          </a:p>
        </p:txBody>
      </p:sp>
      <p:pic>
        <p:nvPicPr>
          <p:cNvPr id="7" name="Bild 6" descr="ecross_germany_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762000"/>
            <a:ext cx="2286000" cy="528809"/>
          </a:xfrm>
          <a:prstGeom prst="rect">
            <a:avLst/>
          </a:prstGeom>
        </p:spPr>
      </p:pic>
      <p:sp>
        <p:nvSpPr>
          <p:cNvPr id="10" name="Content Placeholder 4"/>
          <p:cNvSpPr>
            <a:spLocks noGrp="1"/>
          </p:cNvSpPr>
          <p:nvPr>
            <p:ph idx="1"/>
          </p:nvPr>
        </p:nvSpPr>
        <p:spPr>
          <a:xfrm>
            <a:off x="457200" y="1828800"/>
            <a:ext cx="5410200" cy="4876800"/>
          </a:xfrm>
        </p:spPr>
        <p:txBody>
          <a:bodyPr>
            <a:normAutofit lnSpcReduction="10000"/>
          </a:bodyPr>
          <a:lstStyle/>
          <a:p>
            <a:pPr marL="0" indent="0">
              <a:buNone/>
            </a:pPr>
            <a:r>
              <a:rPr lang="de-DE" b="1" dirty="0" smtClean="0"/>
              <a:t>Frankfurt (IAA)</a:t>
            </a:r>
          </a:p>
          <a:p>
            <a:r>
              <a:rPr lang="de-DE" dirty="0" smtClean="0"/>
              <a:t>11.30 </a:t>
            </a:r>
            <a:r>
              <a:rPr lang="de-DE" dirty="0" smtClean="0"/>
              <a:t>Uhr: Auftaktpressekonferenz (IAA)</a:t>
            </a:r>
          </a:p>
          <a:p>
            <a:pPr lvl="1"/>
            <a:r>
              <a:rPr lang="de-DE" dirty="0" smtClean="0"/>
              <a:t>Vorstellung E-Cross Germany</a:t>
            </a:r>
          </a:p>
          <a:p>
            <a:pPr lvl="1"/>
            <a:r>
              <a:rPr lang="de-DE" dirty="0" smtClean="0"/>
              <a:t>Prominente Vorstellung der Hauptpartner</a:t>
            </a:r>
          </a:p>
          <a:p>
            <a:pPr lvl="1"/>
            <a:r>
              <a:rPr lang="de-DE" dirty="0" smtClean="0"/>
              <a:t>Präsentation elektromobiler Highlights</a:t>
            </a:r>
          </a:p>
          <a:p>
            <a:r>
              <a:rPr lang="de-DE" dirty="0" smtClean="0"/>
              <a:t>13.00 Uhr: Auftaktfahrt nach Aachen</a:t>
            </a:r>
          </a:p>
          <a:p>
            <a:pPr lvl="1"/>
            <a:r>
              <a:rPr lang="de-DE" dirty="0" smtClean="0"/>
              <a:t>Gemeinsamer </a:t>
            </a:r>
            <a:r>
              <a:rPr lang="de-DE" dirty="0" err="1" smtClean="0"/>
              <a:t>Tourstart</a:t>
            </a:r>
            <a:r>
              <a:rPr lang="de-DE" dirty="0" smtClean="0"/>
              <a:t> ausgewählter E-Autos, E-Motorräder, E-</a:t>
            </a:r>
            <a:r>
              <a:rPr lang="de-DE" dirty="0" err="1" smtClean="0"/>
              <a:t>Scooter</a:t>
            </a:r>
            <a:r>
              <a:rPr lang="de-DE" dirty="0" smtClean="0"/>
              <a:t>, E-Bikes und der Deutschen Bahn nach Aachen</a:t>
            </a:r>
          </a:p>
          <a:p>
            <a:pPr lvl="1"/>
            <a:r>
              <a:rPr lang="de-DE" dirty="0" smtClean="0"/>
              <a:t>Leistungsprüfung einer Performance-Gruppe (E-Fahrzeuge mit Reichweite &gt;200km und schnelladefähige E-Fahrzeuge)</a:t>
            </a:r>
          </a:p>
          <a:p>
            <a:pPr marL="0" indent="0">
              <a:buNone/>
            </a:pPr>
            <a:endParaRPr lang="de-DE" b="1" dirty="0" smtClean="0"/>
          </a:p>
        </p:txBody>
      </p:sp>
      <p:pic>
        <p:nvPicPr>
          <p:cNvPr id="3" name="Bild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67400" y="1828800"/>
            <a:ext cx="3115733"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feld 7"/>
          <p:cNvSpPr txBox="1"/>
          <p:nvPr/>
        </p:nvSpPr>
        <p:spPr>
          <a:xfrm>
            <a:off x="5867400" y="5867400"/>
            <a:ext cx="3048000" cy="769441"/>
          </a:xfrm>
          <a:prstGeom prst="rect">
            <a:avLst/>
          </a:prstGeom>
          <a:noFill/>
        </p:spPr>
        <p:txBody>
          <a:bodyPr wrap="square" rtlCol="0">
            <a:spAutoFit/>
          </a:bodyPr>
          <a:lstStyle/>
          <a:p>
            <a:pPr algn="ctr"/>
            <a:r>
              <a:rPr lang="de-DE" sz="1100" dirty="0" smtClean="0"/>
              <a:t>Der derzeit schnellste Elektrosportwagen der Welt, der RIMAC </a:t>
            </a:r>
            <a:r>
              <a:rPr lang="de-DE" sz="1100" dirty="0" err="1" smtClean="0"/>
              <a:t>Concept</a:t>
            </a:r>
            <a:r>
              <a:rPr lang="de-DE" sz="1100" dirty="0" smtClean="0"/>
              <a:t> </a:t>
            </a:r>
            <a:r>
              <a:rPr lang="de-DE" sz="1100" dirty="0" err="1" smtClean="0"/>
              <a:t>One</a:t>
            </a:r>
            <a:r>
              <a:rPr lang="de-DE" sz="1100" dirty="0" smtClean="0"/>
              <a:t> (1088 PS, 0-100km/h 2,8s, 305 km/h) ist beim </a:t>
            </a:r>
            <a:r>
              <a:rPr lang="de-DE" sz="1100" dirty="0" err="1" smtClean="0"/>
              <a:t>Tourauftakt</a:t>
            </a:r>
            <a:r>
              <a:rPr lang="de-DE" sz="1100" dirty="0" smtClean="0"/>
              <a:t> in Frankfurt dabei</a:t>
            </a:r>
            <a:endParaRPr lang="de-DE" sz="1100" dirty="0"/>
          </a:p>
        </p:txBody>
      </p:sp>
      <p:pic>
        <p:nvPicPr>
          <p:cNvPr id="5" name="Bild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67400" y="4114800"/>
            <a:ext cx="3124200" cy="1484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45963417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7400" y="3962400"/>
            <a:ext cx="3048000" cy="162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Bild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67400" y="1905001"/>
            <a:ext cx="30244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914400"/>
            <a:ext cx="5867400" cy="914400"/>
          </a:xfrm>
        </p:spPr>
        <p:txBody>
          <a:bodyPr>
            <a:normAutofit/>
          </a:bodyPr>
          <a:lstStyle/>
          <a:p>
            <a:r>
              <a:rPr lang="de-DE" dirty="0" smtClean="0"/>
              <a:t>Donnerstag, 12. September 2013</a:t>
            </a:r>
            <a:endParaRPr lang="de-DE" sz="2000" dirty="0"/>
          </a:p>
        </p:txBody>
      </p:sp>
      <p:pic>
        <p:nvPicPr>
          <p:cNvPr id="7" name="Bild 6" descr="ecross_germany_logo.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000" y="762000"/>
            <a:ext cx="2286000" cy="528809"/>
          </a:xfrm>
          <a:prstGeom prst="rect">
            <a:avLst/>
          </a:prstGeom>
        </p:spPr>
      </p:pic>
      <p:sp>
        <p:nvSpPr>
          <p:cNvPr id="10" name="Content Placeholder 4"/>
          <p:cNvSpPr>
            <a:spLocks noGrp="1"/>
          </p:cNvSpPr>
          <p:nvPr>
            <p:ph idx="1"/>
          </p:nvPr>
        </p:nvSpPr>
        <p:spPr>
          <a:xfrm>
            <a:off x="457200" y="1828800"/>
            <a:ext cx="5410200" cy="4876800"/>
          </a:xfrm>
        </p:spPr>
        <p:txBody>
          <a:bodyPr>
            <a:normAutofit fontScale="70000" lnSpcReduction="20000"/>
          </a:bodyPr>
          <a:lstStyle/>
          <a:p>
            <a:pPr marL="0" indent="0">
              <a:buNone/>
            </a:pPr>
            <a:r>
              <a:rPr lang="de-DE" b="1" dirty="0" smtClean="0"/>
              <a:t>Aachen</a:t>
            </a:r>
          </a:p>
          <a:p>
            <a:r>
              <a:rPr lang="de-DE" dirty="0" smtClean="0"/>
              <a:t>Ab 10.00 Uhr: Check-In </a:t>
            </a:r>
          </a:p>
          <a:p>
            <a:pPr lvl="1"/>
            <a:r>
              <a:rPr lang="de-DE" dirty="0" smtClean="0"/>
              <a:t>Eintreffen der </a:t>
            </a:r>
            <a:r>
              <a:rPr lang="de-DE" dirty="0" err="1" smtClean="0"/>
              <a:t>Tourfahrzeuge</a:t>
            </a:r>
            <a:r>
              <a:rPr lang="de-DE" dirty="0" smtClean="0"/>
              <a:t> am </a:t>
            </a:r>
            <a:r>
              <a:rPr lang="de-DE" dirty="0" err="1" smtClean="0"/>
              <a:t>Eurogress</a:t>
            </a:r>
            <a:r>
              <a:rPr lang="de-DE" dirty="0" smtClean="0"/>
              <a:t> (bewachtes Parken und Laden)</a:t>
            </a:r>
          </a:p>
          <a:p>
            <a:pPr lvl="1"/>
            <a:r>
              <a:rPr lang="de-DE" dirty="0" smtClean="0"/>
              <a:t>Technische Abnahme der </a:t>
            </a:r>
            <a:r>
              <a:rPr lang="de-DE" dirty="0" err="1" smtClean="0"/>
              <a:t>Tourfahrzeuge</a:t>
            </a:r>
            <a:endParaRPr lang="de-DE" dirty="0" smtClean="0"/>
          </a:p>
          <a:p>
            <a:pPr lvl="1"/>
            <a:r>
              <a:rPr lang="de-DE" dirty="0" smtClean="0"/>
              <a:t>Anmeldung, Ausgabe der Tour-Unterlagen, Check-In in Unterkünfte</a:t>
            </a:r>
          </a:p>
          <a:p>
            <a:r>
              <a:rPr lang="de-DE" dirty="0" smtClean="0"/>
              <a:t>18.00 </a:t>
            </a:r>
            <a:r>
              <a:rPr lang="de-DE" dirty="0" smtClean="0"/>
              <a:t>Uhr: </a:t>
            </a:r>
            <a:r>
              <a:rPr lang="de-DE" dirty="0" err="1" smtClean="0"/>
              <a:t>Parc</a:t>
            </a:r>
            <a:r>
              <a:rPr lang="de-DE" dirty="0" smtClean="0"/>
              <a:t> </a:t>
            </a:r>
            <a:r>
              <a:rPr lang="de-DE" dirty="0" err="1" smtClean="0"/>
              <a:t>Fermé</a:t>
            </a:r>
            <a:endParaRPr lang="de-DE" dirty="0" smtClean="0"/>
          </a:p>
          <a:p>
            <a:pPr lvl="1"/>
            <a:r>
              <a:rPr lang="de-DE" dirty="0" smtClean="0"/>
              <a:t>Abschluss der </a:t>
            </a:r>
            <a:r>
              <a:rPr lang="de-DE" dirty="0" smtClean="0"/>
              <a:t>Fahrzeugabnahme</a:t>
            </a:r>
          </a:p>
          <a:p>
            <a:r>
              <a:rPr lang="de-DE" dirty="0" smtClean="0"/>
              <a:t>18.15 </a:t>
            </a:r>
            <a:r>
              <a:rPr lang="de-DE" dirty="0"/>
              <a:t>Uhr: Briefing aller </a:t>
            </a:r>
            <a:r>
              <a:rPr lang="de-DE" dirty="0" err="1"/>
              <a:t>Tourteilnehmer</a:t>
            </a:r>
            <a:r>
              <a:rPr lang="de-DE" dirty="0"/>
              <a:t>-/innen (</a:t>
            </a:r>
            <a:r>
              <a:rPr lang="de-DE" dirty="0" err="1"/>
              <a:t>Eurogress</a:t>
            </a:r>
            <a:r>
              <a:rPr lang="de-DE" dirty="0"/>
              <a:t>)</a:t>
            </a:r>
          </a:p>
          <a:p>
            <a:r>
              <a:rPr lang="de-DE" dirty="0" smtClean="0"/>
              <a:t>20.00 </a:t>
            </a:r>
            <a:r>
              <a:rPr lang="de-DE" dirty="0" smtClean="0"/>
              <a:t>Uhr: Eröffnungsabend auf dem größten Stadtfest Aachens, September Special</a:t>
            </a:r>
          </a:p>
          <a:p>
            <a:pPr lvl="1"/>
            <a:r>
              <a:rPr lang="de-DE" dirty="0" smtClean="0"/>
              <a:t>Offizielle Begrüßung des gesamten Teilnehmerfeldes (Teilnehmer-/innen E-Rallye und E-Bike Tour)</a:t>
            </a:r>
          </a:p>
          <a:p>
            <a:pPr lvl="1"/>
            <a:r>
              <a:rPr lang="de-DE" dirty="0" smtClean="0"/>
              <a:t>Kurze Vorstellung der Tour-Highlights</a:t>
            </a:r>
          </a:p>
          <a:p>
            <a:pPr lvl="1"/>
            <a:r>
              <a:rPr lang="de-DE" dirty="0" smtClean="0"/>
              <a:t>Abendessen </a:t>
            </a:r>
            <a:r>
              <a:rPr lang="de-DE" dirty="0" smtClean="0"/>
              <a:t>auf dem Stadtfest</a:t>
            </a:r>
            <a:endParaRPr lang="de-DE" dirty="0"/>
          </a:p>
          <a:p>
            <a:pPr lvl="1"/>
            <a:endParaRPr lang="de-DE" dirty="0" smtClean="0"/>
          </a:p>
        </p:txBody>
      </p:sp>
      <p:sp>
        <p:nvSpPr>
          <p:cNvPr id="8" name="Textfeld 7"/>
          <p:cNvSpPr txBox="1"/>
          <p:nvPr/>
        </p:nvSpPr>
        <p:spPr>
          <a:xfrm>
            <a:off x="5867400" y="5867400"/>
            <a:ext cx="3048000" cy="600164"/>
          </a:xfrm>
          <a:prstGeom prst="rect">
            <a:avLst/>
          </a:prstGeom>
          <a:noFill/>
        </p:spPr>
        <p:txBody>
          <a:bodyPr wrap="square" rtlCol="0">
            <a:spAutoFit/>
          </a:bodyPr>
          <a:lstStyle/>
          <a:p>
            <a:pPr algn="ctr"/>
            <a:r>
              <a:rPr lang="de-DE" sz="1100" dirty="0" smtClean="0"/>
              <a:t>Abendveranstaltung in Aachen zum Auftakt der Gesamttour mit Kommunikation der Elektromobilität Region Aachen</a:t>
            </a:r>
            <a:endParaRPr lang="de-DE" sz="1100" dirty="0"/>
          </a:p>
        </p:txBody>
      </p:sp>
    </p:spTree>
    <p:custDataLst>
      <p:tags r:id="rId1"/>
    </p:custDataLst>
    <p:extLst>
      <p:ext uri="{BB962C8B-B14F-4D97-AF65-F5344CB8AC3E}">
        <p14:creationId xmlns:p14="http://schemas.microsoft.com/office/powerpoint/2010/main" val="24007264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7400" y="1905000"/>
            <a:ext cx="3124200" cy="1495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914400"/>
            <a:ext cx="5867400" cy="914400"/>
          </a:xfrm>
        </p:spPr>
        <p:txBody>
          <a:bodyPr>
            <a:normAutofit/>
          </a:bodyPr>
          <a:lstStyle/>
          <a:p>
            <a:r>
              <a:rPr lang="de-DE" dirty="0" smtClean="0"/>
              <a:t>Freitag, 13. September 2013</a:t>
            </a:r>
            <a:endParaRPr lang="de-DE" sz="2000" dirty="0"/>
          </a:p>
        </p:txBody>
      </p:sp>
      <p:pic>
        <p:nvPicPr>
          <p:cNvPr id="7" name="Bild 6" descr="ecross_germany_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7000" y="762000"/>
            <a:ext cx="2286000" cy="528809"/>
          </a:xfrm>
          <a:prstGeom prst="rect">
            <a:avLst/>
          </a:prstGeom>
        </p:spPr>
      </p:pic>
      <p:sp>
        <p:nvSpPr>
          <p:cNvPr id="10" name="Content Placeholder 4"/>
          <p:cNvSpPr>
            <a:spLocks noGrp="1"/>
          </p:cNvSpPr>
          <p:nvPr>
            <p:ph idx="1"/>
          </p:nvPr>
        </p:nvSpPr>
        <p:spPr>
          <a:xfrm>
            <a:off x="457200" y="1600200"/>
            <a:ext cx="5410200" cy="4648200"/>
          </a:xfrm>
        </p:spPr>
        <p:txBody>
          <a:bodyPr>
            <a:normAutofit fontScale="62500" lnSpcReduction="20000"/>
          </a:bodyPr>
          <a:lstStyle/>
          <a:p>
            <a:pPr marL="0" indent="0">
              <a:buNone/>
            </a:pPr>
            <a:r>
              <a:rPr lang="de-DE" b="1" dirty="0" smtClean="0"/>
              <a:t>Aachen - Düsseldorf</a:t>
            </a:r>
          </a:p>
          <a:p>
            <a:r>
              <a:rPr lang="de-DE" dirty="0" smtClean="0"/>
              <a:t>08.00 Uhr: </a:t>
            </a:r>
            <a:r>
              <a:rPr lang="de-DE" dirty="0" err="1" smtClean="0"/>
              <a:t>Tourstart</a:t>
            </a:r>
            <a:r>
              <a:rPr lang="de-DE" dirty="0" smtClean="0"/>
              <a:t> in Aachen</a:t>
            </a:r>
          </a:p>
          <a:p>
            <a:pPr lvl="1"/>
            <a:r>
              <a:rPr lang="de-DE" dirty="0" smtClean="0"/>
              <a:t>Gemeinsamer Start </a:t>
            </a:r>
            <a:r>
              <a:rPr lang="de-DE" dirty="0" smtClean="0"/>
              <a:t>aller </a:t>
            </a:r>
            <a:r>
              <a:rPr lang="de-DE" dirty="0" err="1" smtClean="0"/>
              <a:t>Tourteilnehmer</a:t>
            </a:r>
            <a:r>
              <a:rPr lang="de-DE" dirty="0" smtClean="0"/>
              <a:t>-/innen (E-Autos, E-Motorräder, E-</a:t>
            </a:r>
            <a:r>
              <a:rPr lang="de-DE" dirty="0" err="1" smtClean="0"/>
              <a:t>Scooter</a:t>
            </a:r>
            <a:r>
              <a:rPr lang="de-DE" dirty="0" smtClean="0"/>
              <a:t>, E-Bikes, </a:t>
            </a:r>
            <a:r>
              <a:rPr lang="de-DE" dirty="0" err="1" smtClean="0"/>
              <a:t>Pedelecs</a:t>
            </a:r>
            <a:r>
              <a:rPr lang="de-DE" dirty="0" smtClean="0"/>
              <a:t>)</a:t>
            </a:r>
          </a:p>
          <a:p>
            <a:pPr lvl="1"/>
            <a:r>
              <a:rPr lang="de-DE" dirty="0" smtClean="0"/>
              <a:t>Aufteilung </a:t>
            </a:r>
            <a:r>
              <a:rPr lang="de-DE" dirty="0" smtClean="0"/>
              <a:t>der E-Rallye und E-Bike Tour</a:t>
            </a:r>
          </a:p>
          <a:p>
            <a:r>
              <a:rPr lang="de-DE" dirty="0" smtClean="0"/>
              <a:t>E-Rallye (E-Autos, E-Motorräder, E-</a:t>
            </a:r>
            <a:r>
              <a:rPr lang="de-DE" dirty="0" err="1" smtClean="0"/>
              <a:t>Scooter</a:t>
            </a:r>
            <a:r>
              <a:rPr lang="de-DE" dirty="0" smtClean="0"/>
              <a:t>)</a:t>
            </a:r>
            <a:endParaRPr lang="de-DE" dirty="0"/>
          </a:p>
          <a:p>
            <a:pPr lvl="1"/>
            <a:r>
              <a:rPr lang="de-DE" dirty="0" smtClean="0"/>
              <a:t>09.00 -13.00 Uhr: Wertungsprüfungen der E-Rallye auf dem Testgelände Aldenhoven</a:t>
            </a:r>
          </a:p>
          <a:p>
            <a:pPr lvl="1"/>
            <a:r>
              <a:rPr lang="de-DE" dirty="0" smtClean="0"/>
              <a:t>12.00 </a:t>
            </a:r>
            <a:r>
              <a:rPr lang="de-DE" dirty="0" smtClean="0"/>
              <a:t>Uhr Mittagessen</a:t>
            </a:r>
          </a:p>
          <a:p>
            <a:pPr lvl="1"/>
            <a:r>
              <a:rPr lang="de-DE" dirty="0" smtClean="0"/>
              <a:t>13.00 </a:t>
            </a:r>
            <a:r>
              <a:rPr lang="de-DE" dirty="0" smtClean="0"/>
              <a:t>Uhr: Weiterfahrt nach </a:t>
            </a:r>
            <a:r>
              <a:rPr lang="de-DE" dirty="0" smtClean="0"/>
              <a:t>Düsseldorf mit </a:t>
            </a:r>
            <a:r>
              <a:rPr lang="de-DE" dirty="0" smtClean="0"/>
              <a:t>Wertungsprüfungen</a:t>
            </a:r>
            <a:endParaRPr lang="de-DE" dirty="0" smtClean="0"/>
          </a:p>
          <a:p>
            <a:pPr lvl="1"/>
            <a:r>
              <a:rPr lang="de-DE" dirty="0" smtClean="0"/>
              <a:t>Ab 15.00 Uhr: Ankunft in Düsseldorf auf öffentlichem Fahrevent</a:t>
            </a:r>
          </a:p>
          <a:p>
            <a:pPr lvl="1"/>
            <a:r>
              <a:rPr lang="de-DE" dirty="0" smtClean="0"/>
              <a:t>Versorgungspunkt</a:t>
            </a:r>
          </a:p>
          <a:p>
            <a:r>
              <a:rPr lang="de-DE" dirty="0" smtClean="0"/>
              <a:t>E-Bike Tour</a:t>
            </a:r>
          </a:p>
          <a:p>
            <a:pPr lvl="1"/>
            <a:r>
              <a:rPr lang="de-DE" dirty="0" smtClean="0"/>
              <a:t>12.30 Uhr: Mittagessen und Pause auf Streckenhälfte</a:t>
            </a:r>
          </a:p>
          <a:p>
            <a:pPr lvl="1"/>
            <a:r>
              <a:rPr lang="de-DE" dirty="0" smtClean="0"/>
              <a:t>Ab 15.30 Uhr: Ankunft in Düsseldorf auf öffentlichem Fahrevent</a:t>
            </a:r>
          </a:p>
          <a:p>
            <a:pPr lvl="1"/>
            <a:r>
              <a:rPr lang="de-DE" dirty="0" smtClean="0"/>
              <a:t>Versorgungspunkt</a:t>
            </a:r>
          </a:p>
          <a:p>
            <a:r>
              <a:rPr lang="de-DE" dirty="0" smtClean="0"/>
              <a:t>Ab 16.30 Uhr: Check-In </a:t>
            </a:r>
            <a:r>
              <a:rPr lang="de-DE" dirty="0" err="1" smtClean="0"/>
              <a:t>Tourteilnehmer</a:t>
            </a:r>
            <a:r>
              <a:rPr lang="de-DE" dirty="0" smtClean="0"/>
              <a:t>-/innen in Unterkünfte</a:t>
            </a:r>
          </a:p>
          <a:p>
            <a:r>
              <a:rPr lang="de-DE" dirty="0" smtClean="0"/>
              <a:t>19.00 Uhr: Prominentenrennen mit E-Fahrzeugen</a:t>
            </a:r>
          </a:p>
          <a:p>
            <a:r>
              <a:rPr lang="de-DE" dirty="0" smtClean="0"/>
              <a:t>Ab 21.30 Uhr: E-Cross </a:t>
            </a:r>
            <a:r>
              <a:rPr lang="de-DE" dirty="0" smtClean="0"/>
              <a:t>Drivers‘ </a:t>
            </a:r>
            <a:r>
              <a:rPr lang="de-DE" dirty="0" err="1" smtClean="0"/>
              <a:t>Night</a:t>
            </a:r>
            <a:r>
              <a:rPr lang="de-DE" dirty="0" smtClean="0"/>
              <a:t> </a:t>
            </a:r>
            <a:r>
              <a:rPr lang="de-DE" dirty="0" smtClean="0"/>
              <a:t>im </a:t>
            </a:r>
            <a:r>
              <a:rPr lang="de-DE" dirty="0" err="1" smtClean="0"/>
              <a:t>Monkey‘s</a:t>
            </a:r>
            <a:r>
              <a:rPr lang="de-DE" dirty="0" smtClean="0"/>
              <a:t> Düsseldorf</a:t>
            </a:r>
          </a:p>
          <a:p>
            <a:pPr lvl="1"/>
            <a:endParaRPr lang="de-DE" dirty="0" smtClean="0"/>
          </a:p>
          <a:p>
            <a:endParaRPr lang="de-DE" dirty="0" smtClean="0"/>
          </a:p>
          <a:p>
            <a:pPr lvl="1"/>
            <a:endParaRPr lang="de-DE" dirty="0" smtClean="0"/>
          </a:p>
        </p:txBody>
      </p:sp>
      <p:sp>
        <p:nvSpPr>
          <p:cNvPr id="9" name="Textfeld 8"/>
          <p:cNvSpPr txBox="1"/>
          <p:nvPr/>
        </p:nvSpPr>
        <p:spPr>
          <a:xfrm>
            <a:off x="5867400" y="3429000"/>
            <a:ext cx="3048000" cy="430887"/>
          </a:xfrm>
          <a:prstGeom prst="rect">
            <a:avLst/>
          </a:prstGeom>
          <a:noFill/>
        </p:spPr>
        <p:txBody>
          <a:bodyPr wrap="square" rtlCol="0">
            <a:spAutoFit/>
          </a:bodyPr>
          <a:lstStyle/>
          <a:p>
            <a:pPr algn="ctr"/>
            <a:r>
              <a:rPr lang="de-DE" sz="1100" dirty="0" smtClean="0"/>
              <a:t>Wertungsprüfungen E-Rallye Testzentrum Aldenhoven</a:t>
            </a:r>
            <a:endParaRPr lang="de-DE" sz="1100" dirty="0"/>
          </a:p>
        </p:txBody>
      </p:sp>
      <p:pic>
        <p:nvPicPr>
          <p:cNvPr id="6" name="Bild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7400" y="3886200"/>
            <a:ext cx="3048000" cy="2287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feld 10"/>
          <p:cNvSpPr txBox="1"/>
          <p:nvPr/>
        </p:nvSpPr>
        <p:spPr>
          <a:xfrm>
            <a:off x="5867400" y="6248400"/>
            <a:ext cx="3048000" cy="430887"/>
          </a:xfrm>
          <a:prstGeom prst="rect">
            <a:avLst/>
          </a:prstGeom>
          <a:noFill/>
        </p:spPr>
        <p:txBody>
          <a:bodyPr wrap="square" rtlCol="0">
            <a:spAutoFit/>
          </a:bodyPr>
          <a:lstStyle/>
          <a:p>
            <a:pPr algn="ctr"/>
            <a:r>
              <a:rPr lang="de-DE" sz="1100" dirty="0" smtClean="0"/>
              <a:t>E-Rallye und E-Bike Tour Aachen - Düsseldorf</a:t>
            </a:r>
            <a:endParaRPr lang="de-DE" sz="1100" dirty="0"/>
          </a:p>
        </p:txBody>
      </p:sp>
    </p:spTree>
    <p:custDataLst>
      <p:tags r:id="rId1"/>
    </p:custDataLst>
    <p:extLst>
      <p:ext uri="{BB962C8B-B14F-4D97-AF65-F5344CB8AC3E}">
        <p14:creationId xmlns:p14="http://schemas.microsoft.com/office/powerpoint/2010/main" val="35853346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8.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19.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2.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20.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21.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22.xml><?xml version="1.0" encoding="utf-8"?>
<p:tagLst xmlns:a="http://schemas.openxmlformats.org/drawingml/2006/main" xmlns:r="http://schemas.openxmlformats.org/officeDocument/2006/relationships" xmlns:p="http://schemas.openxmlformats.org/presentationml/2006/main">
  <p:tag name="DVSHAPEID" val="NHRDqqfSBn57oHO3LqrDuk"/>
</p:tagLst>
</file>

<file path=ppt/tags/tag23.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24.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25.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8.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9.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Projektstatusberic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Projektstatusbericht.potx</Template>
  <TotalTime>0</TotalTime>
  <Words>5425</Words>
  <Application>Microsoft Macintosh PowerPoint</Application>
  <PresentationFormat>Bildschirmpräsentation (4:3)</PresentationFormat>
  <Paragraphs>616</Paragraphs>
  <Slides>28</Slides>
  <Notes>19</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Projektstatusbericht</vt:lpstr>
      <vt:lpstr>PowerPoint-Präsentation</vt:lpstr>
      <vt:lpstr>E-Cross Germany 2013</vt:lpstr>
      <vt:lpstr>Idee und Vision</vt:lpstr>
      <vt:lpstr>Zentrale Daten</vt:lpstr>
      <vt:lpstr>Alleinstellungsmerkmale</vt:lpstr>
      <vt:lpstr>Streckenplanung und zeitlicher Ablauf </vt:lpstr>
      <vt:lpstr>Donnerstag, 12. September 2013</vt:lpstr>
      <vt:lpstr>Donnerstag, 12. September 2013</vt:lpstr>
      <vt:lpstr>Freitag, 13. September 2013</vt:lpstr>
      <vt:lpstr>Freitag, 13. September 2013</vt:lpstr>
      <vt:lpstr>Samstag, 14. September 2013</vt:lpstr>
      <vt:lpstr>Sonntag, 15. September 2013</vt:lpstr>
      <vt:lpstr>Europäisches Jahr der Luft</vt:lpstr>
      <vt:lpstr>Team E-Cross Germany</vt:lpstr>
      <vt:lpstr>Team E-Cross Germany</vt:lpstr>
      <vt:lpstr>Team E-Cross Germany</vt:lpstr>
      <vt:lpstr>Team E-Cross Germany</vt:lpstr>
      <vt:lpstr>Medienpartner</vt:lpstr>
      <vt:lpstr>Optionen Kooperationspartner für E-Cross Germany 2013</vt:lpstr>
      <vt:lpstr>Zeitachse Planungen 2013  E-Cross Germany vom 12. bis 15. September 2013</vt:lpstr>
      <vt:lpstr>Sponsoringangebote</vt:lpstr>
      <vt:lpstr>Ausblick E-Cross Germany 2014</vt:lpstr>
      <vt:lpstr>Dokumentation– E-Cross Germany 2012</vt:lpstr>
      <vt:lpstr>Nachhaltigkeitsaspekte E-Cross Germany</vt:lpstr>
      <vt:lpstr>E-Cross Germany hilft! Spendenaktion zugunsten der Opferfamilien nach dem verheerenden Fabrikeinsturz in Bangladesch am 24.04.13</vt:lpstr>
      <vt:lpstr>Anmeldung E-Cross Germany 2013</vt:lpstr>
      <vt:lpstr>*Details der Anmeldegebühren E-Cross</vt:lpstr>
      <vt:lpstr>Vielen Dank für Ihre Aufmerksamkeit!  E-Cross Germany 2013 12.-15.09.2013  Klimawoche NRW 16.-22.09.2013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2013-09-08T18:33:12Z</dcterms:modified>
</cp:coreProperties>
</file>